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9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87" r:id="rId6"/>
    <p:sldId id="278" r:id="rId7"/>
    <p:sldId id="286" r:id="rId8"/>
    <p:sldId id="289" r:id="rId9"/>
    <p:sldId id="288" r:id="rId10"/>
    <p:sldId id="298" r:id="rId11"/>
    <p:sldId id="297" r:id="rId12"/>
    <p:sldId id="290" r:id="rId13"/>
    <p:sldId id="291" r:id="rId14"/>
    <p:sldId id="292" r:id="rId15"/>
    <p:sldId id="299" r:id="rId16"/>
    <p:sldId id="294" r:id="rId17"/>
    <p:sldId id="300" r:id="rId18"/>
    <p:sldId id="295" r:id="rId19"/>
    <p:sldId id="296" r:id="rId20"/>
    <p:sldId id="269" r:id="rId21"/>
    <p:sldId id="259" r:id="rId22"/>
    <p:sldId id="301" r:id="rId23"/>
  </p:sldIdLst>
  <p:sldSz cx="9906000" cy="6858000" type="A4"/>
  <p:notesSz cx="7562850" cy="10696575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56">
          <p15:clr>
            <a:srgbClr val="A4A3A4"/>
          </p15:clr>
        </p15:guide>
        <p15:guide id="2" pos="26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B0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>
      <p:cViewPr varScale="1">
        <p:scale>
          <a:sx n="59" d="100"/>
          <a:sy n="59" d="100"/>
        </p:scale>
        <p:origin x="640" y="48"/>
      </p:cViewPr>
      <p:guideLst>
        <p:guide orient="horz" pos="1956"/>
        <p:guide pos="26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7234" cy="53482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864" y="0"/>
            <a:ext cx="3277234" cy="53482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884435" y="802243"/>
            <a:ext cx="5793978" cy="401121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6284" y="5080873"/>
            <a:ext cx="6050279" cy="4813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9890"/>
            <a:ext cx="3277234" cy="53482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864" y="10159890"/>
            <a:ext cx="3277234" cy="53482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1522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884238" y="801688"/>
            <a:ext cx="5794375" cy="401161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760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84238" y="801688"/>
            <a:ext cx="5794375" cy="4011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891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884238" y="801688"/>
            <a:ext cx="5794375" cy="401161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38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884238" y="801688"/>
            <a:ext cx="5794375" cy="401161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725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49" y="2130424"/>
            <a:ext cx="84200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899" y="3886200"/>
            <a:ext cx="6934199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86454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4"/>
            <a:ext cx="9905999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79590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299" y="274637"/>
            <a:ext cx="8915399" cy="1142999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321700" y="2214562"/>
            <a:ext cx="5262579" cy="321468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36930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49" y="274637"/>
            <a:ext cx="2228849" cy="5851524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299" y="274637"/>
            <a:ext cx="6521449" cy="5851524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11692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0598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23526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4" y="4406899"/>
            <a:ext cx="8420098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4" y="2906712"/>
            <a:ext cx="8420098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72747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299" y="1600199"/>
            <a:ext cx="437514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49" y="1600199"/>
            <a:ext cx="437514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72679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81257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494030" y="1643062"/>
            <a:ext cx="8915399" cy="4525199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95427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95299" y="1600199"/>
            <a:ext cx="4375149" cy="21959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5035549" y="1600199"/>
            <a:ext cx="4375149" cy="21959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94030" y="3984219"/>
            <a:ext cx="4375149" cy="21959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4279" y="3984219"/>
            <a:ext cx="4375149" cy="21959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01862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4" y="4800599"/>
            <a:ext cx="59435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4" y="612774"/>
            <a:ext cx="59435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4" y="5367338"/>
            <a:ext cx="5943599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79874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299" y="274637"/>
            <a:ext cx="8915399" cy="114299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299" y="1600199"/>
            <a:ext cx="8915399" cy="452596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299" y="6356349"/>
            <a:ext cx="2311399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49" y="6356349"/>
            <a:ext cx="3136899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299" y="6356349"/>
            <a:ext cx="2311399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954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55.png"/><Relationship Id="rId10" Type="http://schemas.openxmlformats.org/officeDocument/2006/relationships/image" Target="../media/image49.png"/><Relationship Id="rId4" Type="http://schemas.openxmlformats.org/officeDocument/2006/relationships/image" Target="../media/image54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8.png"/><Relationship Id="rId7" Type="http://schemas.openxmlformats.org/officeDocument/2006/relationships/image" Target="../media/image4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9.png"/><Relationship Id="rId4" Type="http://schemas.openxmlformats.org/officeDocument/2006/relationships/image" Target="../media/image12.pn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8.png"/><Relationship Id="rId10" Type="http://schemas.openxmlformats.org/officeDocument/2006/relationships/image" Target="../media/image64.png"/><Relationship Id="rId4" Type="http://schemas.openxmlformats.org/officeDocument/2006/relationships/image" Target="../media/image47.png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5.png"/><Relationship Id="rId7" Type="http://schemas.openxmlformats.org/officeDocument/2006/relationships/image" Target="../media/image6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Relationship Id="rId9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10" Type="http://schemas.openxmlformats.org/officeDocument/2006/relationships/image" Target="../media/image74.png"/><Relationship Id="rId4" Type="http://schemas.openxmlformats.org/officeDocument/2006/relationships/image" Target="../media/image72.png"/><Relationship Id="rId9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7.png"/><Relationship Id="rId7" Type="http://schemas.openxmlformats.org/officeDocument/2006/relationships/image" Target="../media/image7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12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8.png"/><Relationship Id="rId3" Type="http://schemas.openxmlformats.org/officeDocument/2006/relationships/image" Target="../media/image12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32" Type="http://schemas.openxmlformats.org/officeDocument/2006/relationships/image" Target="../media/image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8" Type="http://schemas.openxmlformats.org/officeDocument/2006/relationships/image" Target="../media/image37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1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36.png"/><Relationship Id="rId30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3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12.png"/><Relationship Id="rId4" Type="http://schemas.openxmlformats.org/officeDocument/2006/relationships/image" Target="../media/image46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001" y="3908786"/>
            <a:ext cx="6169342" cy="161380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5000" kern="0" spc="-300">
                <a:solidFill>
                  <a:srgbClr val="00D0FF"/>
                </a:solidFill>
                <a:latin typeface="한컴 윤고딕 760"/>
                <a:ea typeface="한컴 윤고딕 760"/>
                <a:cs typeface="S-Core Dream 4 Regular"/>
              </a:rPr>
              <a:t>온라인 쇼핑몰</a:t>
            </a:r>
          </a:p>
          <a:p>
            <a:pPr lvl="0">
              <a:defRPr/>
            </a:pPr>
            <a:endParaRPr lang="en-US" sz="5000">
              <a:latin typeface="한컴 윤고딕 760"/>
              <a:ea typeface="한컴 윤고딕 76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003" y="4734711"/>
            <a:ext cx="7186486" cy="84503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5000" kern="0" spc="-3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LUCY</a:t>
            </a:r>
            <a:endParaRPr lang="en-US" sz="5000">
              <a:latin typeface="한컴 윤고딕 760"/>
              <a:ea typeface="한컴 윤고딕 76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0055" y="3451057"/>
            <a:ext cx="5691969" cy="54051"/>
            <a:chOff x="-356443" y="3805749"/>
            <a:chExt cx="6276977" cy="596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-356443" y="3805749"/>
              <a:ext cx="6276977" cy="5960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96850" y="4067896"/>
            <a:ext cx="1612004" cy="26407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프로젝트명</a:t>
            </a:r>
            <a:endParaRPr lang="en-US" sz="1200">
              <a:latin typeface="한컴 윤고딕 760"/>
              <a:ea typeface="한컴 윤고딕 76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5707" y="4244216"/>
            <a:ext cx="2164463" cy="2687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온라인 쇼핑몰 LUCY</a:t>
            </a:r>
            <a:endParaRPr lang="en-US" sz="1200">
              <a:latin typeface="한컴 윤고딕 760"/>
              <a:ea typeface="한컴 윤고딕 76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6851" y="4644318"/>
            <a:ext cx="818307" cy="44965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참여자</a:t>
            </a:r>
          </a:p>
          <a:p>
            <a:pPr lvl="0">
              <a:defRPr/>
            </a:pPr>
            <a:endParaRPr lang="en-US" sz="1200">
              <a:latin typeface="한컴 윤고딕 760"/>
              <a:ea typeface="한컴 윤고딕 76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5705" y="4820633"/>
            <a:ext cx="1543236" cy="26381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권도연 &amp; 이준용</a:t>
            </a:r>
            <a:endParaRPr lang="en-US" sz="1200">
              <a:latin typeface="한컴 윤고딕 760"/>
              <a:ea typeface="한컴 윤고딕 76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6851" y="5226563"/>
            <a:ext cx="2033143" cy="4484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작업 기간</a:t>
            </a:r>
          </a:p>
          <a:p>
            <a:pPr lvl="0">
              <a:defRPr/>
            </a:pPr>
            <a:endParaRPr lang="en-US" sz="1200">
              <a:latin typeface="한컴 윤고딕 760"/>
              <a:ea typeface="한컴 윤고딕 76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5705" y="5402883"/>
            <a:ext cx="1543237" cy="27211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2023 . 01 . </a:t>
            </a:r>
            <a:endParaRPr lang="en-US" sz="1200">
              <a:latin typeface="한컴 윤고딕 760"/>
              <a:ea typeface="한컴 윤고딕 760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496851" y="3617288"/>
            <a:ext cx="116813" cy="116813"/>
            <a:chOff x="434146" y="3989065"/>
            <a:chExt cx="128819" cy="1288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78144" y="3933064"/>
              <a:ext cx="257639" cy="25763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34146" y="3989065"/>
              <a:ext cx="128819" cy="1288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9670" y="3617288"/>
            <a:ext cx="115513" cy="115513"/>
            <a:chOff x="668838" y="3989065"/>
            <a:chExt cx="127386" cy="1273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13460" y="3933687"/>
              <a:ext cx="254772" cy="25477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68838" y="3989065"/>
              <a:ext cx="127386" cy="12738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76645" y="1049419"/>
            <a:ext cx="7546608" cy="2374100"/>
          </a:xfrm>
          <a:prstGeom prst="rect">
            <a:avLst/>
          </a:prstGeom>
        </p:spPr>
      </p:pic>
      <p:grpSp>
        <p:nvGrpSpPr>
          <p:cNvPr id="1005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06" name="Object 1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5562600"/>
            <a:ext cx="9906000" cy="1295400"/>
            <a:chOff x="-100268" y="4037192"/>
            <a:chExt cx="10929196" cy="29189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0268" y="4037192"/>
              <a:ext cx="10929196" cy="2918909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2047320" y="6019800"/>
            <a:ext cx="7325280" cy="3314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sz="1600" b="1">
                <a:solidFill>
                  <a:schemeClr val="lt1"/>
                </a:solidFill>
                <a:latin typeface="한컴 윤고딕 760"/>
                <a:ea typeface="한컴 윤고딕 760"/>
              </a:rPr>
              <a:t>System Flowchart</a:t>
            </a:r>
          </a:p>
        </p:txBody>
      </p:sp>
      <p:grpSp>
        <p:nvGrpSpPr>
          <p:cNvPr id="1009" name="그룹 1009"/>
          <p:cNvGrpSpPr/>
          <p:nvPr/>
        </p:nvGrpSpPr>
        <p:grpSpPr>
          <a:xfrm>
            <a:off x="2209800" y="6006732"/>
            <a:ext cx="302906" cy="241668"/>
            <a:chOff x="2319036" y="5609352"/>
            <a:chExt cx="334038" cy="2665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0800000">
              <a:off x="2319036" y="5609352"/>
              <a:ext cx="334038" cy="266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41094" y="6006732"/>
            <a:ext cx="302906" cy="241668"/>
            <a:chOff x="8042164" y="5665397"/>
            <a:chExt cx="334038" cy="26650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42164" y="5665397"/>
              <a:ext cx="334038" cy="266507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976622" y="789106"/>
            <a:ext cx="550837" cy="2872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300" b="1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01</a:t>
            </a:r>
            <a:endParaRPr lang="en-US" b="1">
              <a:latin typeface="한컴 윤고딕 760"/>
              <a:ea typeface="한컴 윤고딕 760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545163" y="789106"/>
            <a:ext cx="550837" cy="2872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300" b="1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03</a:t>
            </a:r>
            <a:endParaRPr lang="en-US" b="1">
              <a:latin typeface="한컴 윤고딕 760"/>
              <a:ea typeface="한컴 윤고딕 760"/>
            </a:endParaRPr>
          </a:p>
        </p:txBody>
      </p:sp>
      <p:sp>
        <p:nvSpPr>
          <p:cNvPr id="1020" name="Object 15"/>
          <p:cNvSpPr txBox="1"/>
          <p:nvPr/>
        </p:nvSpPr>
        <p:spPr>
          <a:xfrm>
            <a:off x="312753" y="6191488"/>
            <a:ext cx="2582847" cy="51411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-40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전체 구성</a:t>
            </a:r>
          </a:p>
        </p:txBody>
      </p:sp>
      <p:sp>
        <p:nvSpPr>
          <p:cNvPr id="1021" name="Object 16"/>
          <p:cNvSpPr txBox="1"/>
          <p:nvPr/>
        </p:nvSpPr>
        <p:spPr>
          <a:xfrm>
            <a:off x="287016" y="5694255"/>
            <a:ext cx="85598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1</a:t>
            </a:r>
          </a:p>
        </p:txBody>
      </p:sp>
      <p:grpSp>
        <p:nvGrpSpPr>
          <p:cNvPr id="102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lang="en-US" altLang="ko-KR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lang="ko-KR" alt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  <a:endParaRPr kumimoji="0" lang="ko-KR" altLang="en-US" sz="1300" b="0" i="0" u="none" strike="noStrike" kern="1200" cap="none" spc="0" normalizeH="0" baseline="0">
              <a:solidFill>
                <a:srgbClr val="60B0B6"/>
              </a:solidFill>
              <a:latin typeface="한컴 윤고딕 760"/>
              <a:ea typeface="한컴 윤고딕 760"/>
              <a:cs typeface="S-Core Dream 5 Medium"/>
            </a:endParaRPr>
          </a:p>
        </p:txBody>
      </p:sp>
      <p:sp>
        <p:nvSpPr>
          <p:cNvPr id="1056" name="Object 74"/>
          <p:cNvSpPr txBox="1"/>
          <p:nvPr/>
        </p:nvSpPr>
        <p:spPr>
          <a:xfrm>
            <a:off x="2061077" y="683746"/>
            <a:ext cx="455979" cy="2896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1" i="0" u="none" strike="noStrike" kern="0" cap="none" spc="-10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02</a:t>
            </a:r>
            <a:endParaRPr kumimoji="0" lang="en-US" sz="1800" b="1" i="0" u="none" strike="noStrike" kern="1200" cap="none" spc="0" normalizeH="0" baseline="0">
              <a:solidFill>
                <a:srgbClr val="000000"/>
              </a:solidFill>
              <a:latin typeface="한컴 윤고딕 760"/>
              <a:ea typeface="한컴 윤고딕 760"/>
            </a:endParaRPr>
          </a:p>
        </p:txBody>
      </p:sp>
      <p:pic>
        <p:nvPicPr>
          <p:cNvPr id="1073" name="그림 107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3139" y="152400"/>
            <a:ext cx="8080339" cy="5362346"/>
          </a:xfrm>
          <a:prstGeom prst="rect">
            <a:avLst/>
          </a:prstGeom>
        </p:spPr>
      </p:pic>
      <p:grpSp>
        <p:nvGrpSpPr>
          <p:cNvPr id="1071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72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791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그림 107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38600" y="1676400"/>
            <a:ext cx="4831976" cy="5029200"/>
          </a:xfrm>
          <a:prstGeom prst="rect">
            <a:avLst/>
          </a:prstGeom>
        </p:spPr>
      </p:pic>
      <p:grpSp>
        <p:nvGrpSpPr>
          <p:cNvPr id="102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</a:p>
        </p:txBody>
      </p:sp>
      <p:grpSp>
        <p:nvGrpSpPr>
          <p:cNvPr id="1034" name="그룹 1033"/>
          <p:cNvGrpSpPr/>
          <p:nvPr/>
        </p:nvGrpSpPr>
        <p:grpSpPr>
          <a:xfrm>
            <a:off x="0" y="1172416"/>
            <a:ext cx="732584" cy="732584"/>
            <a:chOff x="1852123" y="524255"/>
            <a:chExt cx="884984" cy="884984"/>
          </a:xfrm>
        </p:grpSpPr>
        <p:grpSp>
          <p:nvGrpSpPr>
            <p:cNvPr id="1035" name="그룹 1012"/>
            <p:cNvGrpSpPr/>
            <p:nvPr/>
          </p:nvGrpSpPr>
          <p:grpSpPr>
            <a:xfrm>
              <a:off x="1852123" y="524255"/>
              <a:ext cx="884983" cy="884983"/>
              <a:chOff x="2023448" y="2391593"/>
              <a:chExt cx="729291" cy="729291"/>
            </a:xfrm>
          </p:grpSpPr>
          <p:pic>
            <p:nvPicPr>
              <p:cNvPr id="1036" name="Object 4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023448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37" name="Object 45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181970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38" name="Object 48"/>
            <p:cNvSpPr txBox="1"/>
            <p:nvPr/>
          </p:nvSpPr>
          <p:spPr>
            <a:xfrm>
              <a:off x="1976618" y="789095"/>
              <a:ext cx="550836" cy="34710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01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39" name="Object 8"/>
          <p:cNvSpPr txBox="1"/>
          <p:nvPr/>
        </p:nvSpPr>
        <p:spPr>
          <a:xfrm>
            <a:off x="141934" y="140605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메인 페이지</a:t>
            </a:r>
          </a:p>
        </p:txBody>
      </p:sp>
      <p:grpSp>
        <p:nvGrpSpPr>
          <p:cNvPr id="1040" name="그룹 1039"/>
          <p:cNvGrpSpPr/>
          <p:nvPr/>
        </p:nvGrpSpPr>
        <p:grpSpPr>
          <a:xfrm>
            <a:off x="3920849" y="1172416"/>
            <a:ext cx="732584" cy="732584"/>
            <a:chOff x="3634367" y="893887"/>
            <a:chExt cx="884984" cy="884984"/>
          </a:xfrm>
        </p:grpSpPr>
        <p:grpSp>
          <p:nvGrpSpPr>
            <p:cNvPr id="1041" name="그룹 1019"/>
            <p:cNvGrpSpPr/>
            <p:nvPr/>
          </p:nvGrpSpPr>
          <p:grpSpPr>
            <a:xfrm>
              <a:off x="3634367" y="893887"/>
              <a:ext cx="884983" cy="884983"/>
              <a:chOff x="3988866" y="2799215"/>
              <a:chExt cx="729291" cy="729291"/>
            </a:xfrm>
          </p:grpSpPr>
          <p:pic>
            <p:nvPicPr>
              <p:cNvPr id="1042" name="Object 70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3988866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43" name="Object 7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147388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44" name="Object 74"/>
            <p:cNvSpPr txBox="1"/>
            <p:nvPr/>
          </p:nvSpPr>
          <p:spPr>
            <a:xfrm>
              <a:off x="3758864" y="1158112"/>
              <a:ext cx="550837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02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45" name="Object 8"/>
          <p:cNvSpPr txBox="1"/>
          <p:nvPr/>
        </p:nvSpPr>
        <p:spPr>
          <a:xfrm>
            <a:off x="4180534" y="1401016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상품 리스트 페이지</a:t>
            </a:r>
          </a:p>
        </p:txBody>
      </p:sp>
      <p:sp>
        <p:nvSpPr>
          <p:cNvPr id="1060" name="Object 16"/>
          <p:cNvSpPr txBox="1"/>
          <p:nvPr/>
        </p:nvSpPr>
        <p:spPr>
          <a:xfrm>
            <a:off x="152400" y="573433"/>
            <a:ext cx="449580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메인 및 상품 리스트</a:t>
            </a:r>
          </a:p>
        </p:txBody>
      </p:sp>
      <p:sp>
        <p:nvSpPr>
          <p:cNvPr id="1061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1</a:t>
            </a:r>
          </a:p>
        </p:txBody>
      </p:sp>
      <p:grpSp>
        <p:nvGrpSpPr>
          <p:cNvPr id="1073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74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4" name="Object 65">
            <a:extLst>
              <a:ext uri="{FF2B5EF4-FFF2-40B4-BE49-F238E27FC236}">
                <a16:creationId xmlns:a16="http://schemas.microsoft.com/office/drawing/2014/main" id="{28F63634-9F76-31F3-C203-233F9B6065C2}"/>
              </a:ext>
            </a:extLst>
          </p:cNvPr>
          <p:cNvSpPr txBox="1"/>
          <p:nvPr/>
        </p:nvSpPr>
        <p:spPr>
          <a:xfrm>
            <a:off x="142192" y="6081424"/>
            <a:ext cx="3618025" cy="276999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상품 </a:t>
            </a:r>
            <a:r>
              <a:rPr lang="ko-KR" altLang="en-US" sz="12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별점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(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베스트 셀러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)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 및  최신 업데이트 순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(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신상품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)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 정렬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Object 65">
            <a:extLst>
              <a:ext uri="{FF2B5EF4-FFF2-40B4-BE49-F238E27FC236}">
                <a16:creationId xmlns:a16="http://schemas.microsoft.com/office/drawing/2014/main" id="{E3F3ADFD-713A-2DE6-DBE8-7860EBE31B11}"/>
              </a:ext>
            </a:extLst>
          </p:cNvPr>
          <p:cNvSpPr txBox="1"/>
          <p:nvPr/>
        </p:nvSpPr>
        <p:spPr>
          <a:xfrm>
            <a:off x="4099795" y="1943960"/>
            <a:ext cx="4514607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상품 이미지를 강조하고 고객이  여러 상품들을 비교하기 용이하도록 그리드 형태로 진열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Object 65">
            <a:extLst>
              <a:ext uri="{FF2B5EF4-FFF2-40B4-BE49-F238E27FC236}">
                <a16:creationId xmlns:a16="http://schemas.microsoft.com/office/drawing/2014/main" id="{87B4C3B7-E400-EAAB-B143-1D8837F0D2CE}"/>
              </a:ext>
            </a:extLst>
          </p:cNvPr>
          <p:cNvSpPr txBox="1"/>
          <p:nvPr/>
        </p:nvSpPr>
        <p:spPr>
          <a:xfrm>
            <a:off x="4080088" y="6053734"/>
            <a:ext cx="4534314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고객이  원하는 옷을 쉽게 찾을 수 있도록 좌측에는 </a:t>
            </a:r>
            <a:r>
              <a:rPr lang="ko-KR" altLang="en-US" sz="12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검색창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, 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카테고리 및 브랜드 분류 메뉴를 추가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237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그림 1018"/>
          <p:cNvPicPr>
            <a:picLocks noChangeAspect="1"/>
          </p:cNvPicPr>
          <p:nvPr/>
        </p:nvPicPr>
        <p:blipFill rotWithShape="1">
          <a:blip r:embed="rId2"/>
          <a:srcRect l="25000" r="25000" b="30000"/>
          <a:stretch>
            <a:fillRect/>
          </a:stretch>
        </p:blipFill>
        <p:spPr>
          <a:xfrm>
            <a:off x="3657600" y="2667000"/>
            <a:ext cx="2743200" cy="3863340"/>
          </a:xfrm>
          <a:prstGeom prst="rect">
            <a:avLst/>
          </a:prstGeom>
        </p:spPr>
      </p:pic>
      <p:pic>
        <p:nvPicPr>
          <p:cNvPr id="1062" name="그림 1061"/>
          <p:cNvPicPr>
            <a:picLocks noChangeAspect="1"/>
          </p:cNvPicPr>
          <p:nvPr/>
        </p:nvPicPr>
        <p:blipFill rotWithShape="1">
          <a:blip r:embed="rId3"/>
          <a:srcRect l="3000" t="10000" r="2000" b="23330"/>
          <a:stretch>
            <a:fillRect/>
          </a:stretch>
        </p:blipFill>
        <p:spPr>
          <a:xfrm>
            <a:off x="4572000" y="1447799"/>
            <a:ext cx="4222750" cy="2667000"/>
          </a:xfrm>
          <a:prstGeom prst="rect">
            <a:avLst/>
          </a:prstGeom>
          <a:ln w="28575">
            <a:solidFill>
              <a:srgbClr val="60B0B6"/>
            </a:solidFill>
            <a:prstDash val="dash"/>
          </a:ln>
        </p:spPr>
      </p:pic>
      <p:pic>
        <p:nvPicPr>
          <p:cNvPr id="1017" name="그림 1016"/>
          <p:cNvPicPr>
            <a:picLocks noChangeAspect="1"/>
          </p:cNvPicPr>
          <p:nvPr/>
        </p:nvPicPr>
        <p:blipFill rotWithShape="1">
          <a:blip r:embed="rId4"/>
          <a:srcRect l="28690" t="10300" r="29550" b="7350"/>
          <a:stretch>
            <a:fillRect/>
          </a:stretch>
        </p:blipFill>
        <p:spPr>
          <a:xfrm>
            <a:off x="152399" y="1725385"/>
            <a:ext cx="3429000" cy="1017814"/>
          </a:xfrm>
          <a:prstGeom prst="rect">
            <a:avLst/>
          </a:prstGeom>
        </p:spPr>
      </p:pic>
      <p:pic>
        <p:nvPicPr>
          <p:cNvPr id="1018" name="그림 1017"/>
          <p:cNvPicPr>
            <a:picLocks noChangeAspect="1"/>
          </p:cNvPicPr>
          <p:nvPr/>
        </p:nvPicPr>
        <p:blipFill rotWithShape="1">
          <a:blip r:embed="rId5"/>
          <a:srcRect l="25000" t="6670" r="24000" b="53330"/>
          <a:stretch>
            <a:fillRect/>
          </a:stretch>
        </p:blipFill>
        <p:spPr>
          <a:xfrm>
            <a:off x="76200" y="3048000"/>
            <a:ext cx="3505200" cy="2514600"/>
          </a:xfrm>
          <a:prstGeom prst="rect">
            <a:avLst/>
          </a:prstGeom>
        </p:spPr>
      </p:pic>
      <p:grpSp>
        <p:nvGrpSpPr>
          <p:cNvPr id="102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</a:p>
        </p:txBody>
      </p:sp>
      <p:grpSp>
        <p:nvGrpSpPr>
          <p:cNvPr id="1030" name="그룹 1001"/>
          <p:cNvGrpSpPr/>
          <p:nvPr/>
        </p:nvGrpSpPr>
        <p:grpSpPr>
          <a:xfrm rot="5894815">
            <a:off x="2290265" y="2473624"/>
            <a:ext cx="1254490" cy="851845"/>
            <a:chOff x="884519" y="2224704"/>
            <a:chExt cx="1804821" cy="1225541"/>
          </a:xfrm>
        </p:grpSpPr>
        <p:pic>
          <p:nvPicPr>
            <p:cNvPr id="1031" name="Object 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1080000">
              <a:off x="884519" y="2224704"/>
              <a:ext cx="1804821" cy="1225541"/>
            </a:xfrm>
            <a:prstGeom prst="rect">
              <a:avLst/>
            </a:prstGeom>
          </p:spPr>
        </p:pic>
      </p:grpSp>
      <p:grpSp>
        <p:nvGrpSpPr>
          <p:cNvPr id="1032" name="그룹 1001"/>
          <p:cNvGrpSpPr/>
          <p:nvPr/>
        </p:nvGrpSpPr>
        <p:grpSpPr>
          <a:xfrm rot="21459270">
            <a:off x="2832753" y="4828567"/>
            <a:ext cx="982541" cy="672704"/>
            <a:chOff x="884519" y="2224704"/>
            <a:chExt cx="1804821" cy="1225541"/>
          </a:xfrm>
        </p:grpSpPr>
        <p:pic>
          <p:nvPicPr>
            <p:cNvPr id="1033" name="Object 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1080000">
              <a:off x="884519" y="2224704"/>
              <a:ext cx="1804821" cy="1225541"/>
            </a:xfrm>
            <a:prstGeom prst="rect">
              <a:avLst/>
            </a:prstGeom>
          </p:spPr>
        </p:pic>
      </p:grpSp>
      <p:grpSp>
        <p:nvGrpSpPr>
          <p:cNvPr id="1034" name="그룹 1033"/>
          <p:cNvGrpSpPr/>
          <p:nvPr/>
        </p:nvGrpSpPr>
        <p:grpSpPr>
          <a:xfrm>
            <a:off x="0" y="1172416"/>
            <a:ext cx="732584" cy="732584"/>
            <a:chOff x="1852123" y="524255"/>
            <a:chExt cx="884984" cy="884984"/>
          </a:xfrm>
        </p:grpSpPr>
        <p:grpSp>
          <p:nvGrpSpPr>
            <p:cNvPr id="1035" name="그룹 1012"/>
            <p:cNvGrpSpPr/>
            <p:nvPr/>
          </p:nvGrpSpPr>
          <p:grpSpPr>
            <a:xfrm>
              <a:off x="1852123" y="524255"/>
              <a:ext cx="884983" cy="884983"/>
              <a:chOff x="2023448" y="2391593"/>
              <a:chExt cx="729291" cy="729291"/>
            </a:xfrm>
          </p:grpSpPr>
          <p:pic>
            <p:nvPicPr>
              <p:cNvPr id="1036" name="Object 44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2023448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37" name="Object 45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2181970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38" name="Object 48"/>
            <p:cNvSpPr txBox="1"/>
            <p:nvPr/>
          </p:nvSpPr>
          <p:spPr>
            <a:xfrm>
              <a:off x="1976618" y="789088"/>
              <a:ext cx="550836" cy="34710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01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39" name="Object 8"/>
          <p:cNvSpPr txBox="1"/>
          <p:nvPr/>
        </p:nvSpPr>
        <p:spPr>
          <a:xfrm>
            <a:off x="141934" y="140605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로그인 팝업창</a:t>
            </a:r>
          </a:p>
        </p:txBody>
      </p:sp>
      <p:grpSp>
        <p:nvGrpSpPr>
          <p:cNvPr id="1040" name="그룹 1039"/>
          <p:cNvGrpSpPr/>
          <p:nvPr/>
        </p:nvGrpSpPr>
        <p:grpSpPr>
          <a:xfrm>
            <a:off x="29416" y="3200400"/>
            <a:ext cx="732584" cy="732584"/>
            <a:chOff x="3634367" y="893887"/>
            <a:chExt cx="884984" cy="884984"/>
          </a:xfrm>
        </p:grpSpPr>
        <p:grpSp>
          <p:nvGrpSpPr>
            <p:cNvPr id="1041" name="그룹 1019"/>
            <p:cNvGrpSpPr/>
            <p:nvPr/>
          </p:nvGrpSpPr>
          <p:grpSpPr>
            <a:xfrm>
              <a:off x="3634367" y="893887"/>
              <a:ext cx="884983" cy="884983"/>
              <a:chOff x="3988866" y="2799215"/>
              <a:chExt cx="729291" cy="729291"/>
            </a:xfrm>
          </p:grpSpPr>
          <p:pic>
            <p:nvPicPr>
              <p:cNvPr id="1042" name="Object 7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3988866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43" name="Object 71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4147388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44" name="Object 74"/>
            <p:cNvSpPr txBox="1"/>
            <p:nvPr/>
          </p:nvSpPr>
          <p:spPr>
            <a:xfrm>
              <a:off x="3758864" y="1158112"/>
              <a:ext cx="550837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02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45" name="Object 8"/>
          <p:cNvSpPr txBox="1"/>
          <p:nvPr/>
        </p:nvSpPr>
        <p:spPr>
          <a:xfrm>
            <a:off x="141934" y="342900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로그인 페이지</a:t>
            </a:r>
          </a:p>
        </p:txBody>
      </p:sp>
      <p:grpSp>
        <p:nvGrpSpPr>
          <p:cNvPr id="1058" name="그룹 1001"/>
          <p:cNvGrpSpPr/>
          <p:nvPr/>
        </p:nvGrpSpPr>
        <p:grpSpPr>
          <a:xfrm rot="2395395">
            <a:off x="3374072" y="2285224"/>
            <a:ext cx="944995" cy="646998"/>
            <a:chOff x="884519" y="2224704"/>
            <a:chExt cx="1804821" cy="1225541"/>
          </a:xfrm>
        </p:grpSpPr>
        <p:pic>
          <p:nvPicPr>
            <p:cNvPr id="1059" name="Object 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1080000">
              <a:off x="884519" y="2224704"/>
              <a:ext cx="1804821" cy="1225541"/>
            </a:xfrm>
            <a:prstGeom prst="rect">
              <a:avLst/>
            </a:prstGeom>
          </p:spPr>
        </p:pic>
      </p:grpSp>
      <p:sp>
        <p:nvSpPr>
          <p:cNvPr id="1060" name="Object 16"/>
          <p:cNvSpPr txBox="1"/>
          <p:nvPr/>
        </p:nvSpPr>
        <p:spPr>
          <a:xfrm>
            <a:off x="152400" y="573433"/>
            <a:ext cx="449580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로그인 및 회원가입</a:t>
            </a:r>
            <a:r>
              <a:rPr kumimoji="0" lang="en-US" altLang="ko-KR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/My Account</a:t>
            </a:r>
          </a:p>
        </p:txBody>
      </p:sp>
      <p:sp>
        <p:nvSpPr>
          <p:cNvPr id="1061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2</a:t>
            </a:r>
          </a:p>
        </p:txBody>
      </p:sp>
      <p:grpSp>
        <p:nvGrpSpPr>
          <p:cNvPr id="1052" name="그룹 1051"/>
          <p:cNvGrpSpPr/>
          <p:nvPr/>
        </p:nvGrpSpPr>
        <p:grpSpPr>
          <a:xfrm>
            <a:off x="4648200" y="6248400"/>
            <a:ext cx="732584" cy="732584"/>
            <a:chOff x="1852123" y="524255"/>
            <a:chExt cx="884984" cy="884984"/>
          </a:xfrm>
        </p:grpSpPr>
        <p:grpSp>
          <p:nvGrpSpPr>
            <p:cNvPr id="1053" name="그룹 1012"/>
            <p:cNvGrpSpPr/>
            <p:nvPr/>
          </p:nvGrpSpPr>
          <p:grpSpPr>
            <a:xfrm>
              <a:off x="1852123" y="524255"/>
              <a:ext cx="884983" cy="884983"/>
              <a:chOff x="2023448" y="2391593"/>
              <a:chExt cx="729291" cy="729291"/>
            </a:xfrm>
          </p:grpSpPr>
          <p:pic>
            <p:nvPicPr>
              <p:cNvPr id="1054" name="Object 44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2023448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55" name="Object 45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2181970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56" name="Object 48"/>
            <p:cNvSpPr txBox="1"/>
            <p:nvPr/>
          </p:nvSpPr>
          <p:spPr>
            <a:xfrm>
              <a:off x="1976618" y="789088"/>
              <a:ext cx="550836" cy="34710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</a:t>
              </a:r>
              <a:r>
                <a:rPr kumimoji="0" lang="en-US" altLang="ko-KR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3</a:t>
              </a:r>
            </a:p>
          </p:txBody>
        </p:sp>
      </p:grpSp>
      <p:sp>
        <p:nvSpPr>
          <p:cNvPr id="1057" name="Object 8"/>
          <p:cNvSpPr txBox="1"/>
          <p:nvPr/>
        </p:nvSpPr>
        <p:spPr>
          <a:xfrm>
            <a:off x="4866334" y="647700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회원 가입 페이지</a:t>
            </a:r>
          </a:p>
        </p:txBody>
      </p:sp>
      <p:cxnSp>
        <p:nvCxnSpPr>
          <p:cNvPr id="1063" name="화살표 1062"/>
          <p:cNvCxnSpPr/>
          <p:nvPr/>
        </p:nvCxnSpPr>
        <p:spPr>
          <a:xfrm flipV="1">
            <a:off x="1752600" y="1600200"/>
            <a:ext cx="5410200" cy="3352800"/>
          </a:xfrm>
          <a:prstGeom prst="curvedConnector3">
            <a:avLst>
              <a:gd name="adj1" fmla="val 50000"/>
            </a:avLst>
          </a:prstGeom>
          <a:ln>
            <a:solidFill>
              <a:srgbClr val="60B0B6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화살표 1062"/>
          <p:cNvCxnSpPr/>
          <p:nvPr/>
        </p:nvCxnSpPr>
        <p:spPr>
          <a:xfrm rot="5400000" flipH="1" flipV="1">
            <a:off x="3276600" y="2286000"/>
            <a:ext cx="4800600" cy="3581400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rgbClr val="60B0B6">
                <a:alpha val="100000"/>
              </a:srgbClr>
            </a:solidFill>
            <a:prstDash val="dash"/>
            <a:tailEnd type="arrow"/>
          </a:ln>
        </p:spPr>
      </p:cxnSp>
      <p:grpSp>
        <p:nvGrpSpPr>
          <p:cNvPr id="1065" name="그룹 1064"/>
          <p:cNvGrpSpPr/>
          <p:nvPr/>
        </p:nvGrpSpPr>
        <p:grpSpPr>
          <a:xfrm>
            <a:off x="6821682" y="4038600"/>
            <a:ext cx="732584" cy="732584"/>
            <a:chOff x="3634367" y="893887"/>
            <a:chExt cx="884984" cy="884984"/>
          </a:xfrm>
        </p:grpSpPr>
        <p:grpSp>
          <p:nvGrpSpPr>
            <p:cNvPr id="1066" name="그룹 1019"/>
            <p:cNvGrpSpPr/>
            <p:nvPr/>
          </p:nvGrpSpPr>
          <p:grpSpPr>
            <a:xfrm>
              <a:off x="3634367" y="893887"/>
              <a:ext cx="884983" cy="884983"/>
              <a:chOff x="3988866" y="2799215"/>
              <a:chExt cx="729291" cy="729291"/>
            </a:xfrm>
          </p:grpSpPr>
          <p:pic>
            <p:nvPicPr>
              <p:cNvPr id="1067" name="Object 7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3988866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68" name="Object 71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4147388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69" name="Object 74"/>
            <p:cNvSpPr txBox="1"/>
            <p:nvPr/>
          </p:nvSpPr>
          <p:spPr>
            <a:xfrm>
              <a:off x="3758864" y="1158112"/>
              <a:ext cx="550837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</a:t>
              </a:r>
              <a:r>
                <a:rPr kumimoji="0" lang="en-US" altLang="ko-KR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4</a:t>
              </a:r>
            </a:p>
          </p:txBody>
        </p:sp>
      </p:grpSp>
      <p:sp>
        <p:nvSpPr>
          <p:cNvPr id="1070" name="Object 8"/>
          <p:cNvSpPr txBox="1"/>
          <p:nvPr/>
        </p:nvSpPr>
        <p:spPr>
          <a:xfrm>
            <a:off x="7162800" y="426720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My Account</a:t>
            </a: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 페이지</a:t>
            </a:r>
          </a:p>
        </p:txBody>
      </p:sp>
      <p:grpSp>
        <p:nvGrpSpPr>
          <p:cNvPr id="1073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74" name="Object 10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2" name="Object 65">
            <a:extLst>
              <a:ext uri="{FF2B5EF4-FFF2-40B4-BE49-F238E27FC236}">
                <a16:creationId xmlns:a16="http://schemas.microsoft.com/office/drawing/2014/main" id="{7FCBD1F6-B24E-FFF7-6BA9-C9BB05A4B4AC}"/>
              </a:ext>
            </a:extLst>
          </p:cNvPr>
          <p:cNvSpPr txBox="1"/>
          <p:nvPr/>
        </p:nvSpPr>
        <p:spPr>
          <a:xfrm>
            <a:off x="6629401" y="4647169"/>
            <a:ext cx="2165349" cy="646331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</a:rPr>
              <a:t>로그인 후 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</a:rPr>
              <a:t>My Account 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</a:rPr>
              <a:t>페이지에서 회원정보 및 프로필 사진수정 가능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165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그림 1062"/>
          <p:cNvPicPr>
            <a:picLocks noChangeAspect="1"/>
          </p:cNvPicPr>
          <p:nvPr/>
        </p:nvPicPr>
        <p:blipFill rotWithShape="1">
          <a:blip r:embed="rId2"/>
          <a:srcRect t="8890" r="2250" b="14440"/>
          <a:stretch>
            <a:fillRect/>
          </a:stretch>
        </p:blipFill>
        <p:spPr>
          <a:xfrm>
            <a:off x="228600" y="1600200"/>
            <a:ext cx="5105400" cy="3603811"/>
          </a:xfrm>
          <a:prstGeom prst="rect">
            <a:avLst/>
          </a:prstGeom>
        </p:spPr>
      </p:pic>
      <p:pic>
        <p:nvPicPr>
          <p:cNvPr id="1062" name="그림 1061"/>
          <p:cNvPicPr>
            <a:picLocks noChangeAspect="1"/>
          </p:cNvPicPr>
          <p:nvPr/>
        </p:nvPicPr>
        <p:blipFill rotWithShape="1">
          <a:blip r:embed="rId3"/>
          <a:srcRect t="8160"/>
          <a:stretch>
            <a:fillRect/>
          </a:stretch>
        </p:blipFill>
        <p:spPr>
          <a:xfrm>
            <a:off x="4495800" y="2819400"/>
            <a:ext cx="4343400" cy="3589952"/>
          </a:xfrm>
          <a:prstGeom prst="rect">
            <a:avLst/>
          </a:prstGeom>
        </p:spPr>
      </p:pic>
      <p:grpSp>
        <p:nvGrpSpPr>
          <p:cNvPr id="102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</a:p>
        </p:txBody>
      </p:sp>
      <p:grpSp>
        <p:nvGrpSpPr>
          <p:cNvPr id="1034" name="그룹 1033"/>
          <p:cNvGrpSpPr/>
          <p:nvPr/>
        </p:nvGrpSpPr>
        <p:grpSpPr>
          <a:xfrm>
            <a:off x="0" y="1172416"/>
            <a:ext cx="732584" cy="732584"/>
            <a:chOff x="1852123" y="524255"/>
            <a:chExt cx="884984" cy="884984"/>
          </a:xfrm>
        </p:grpSpPr>
        <p:grpSp>
          <p:nvGrpSpPr>
            <p:cNvPr id="1035" name="그룹 1012"/>
            <p:cNvGrpSpPr/>
            <p:nvPr/>
          </p:nvGrpSpPr>
          <p:grpSpPr>
            <a:xfrm>
              <a:off x="1852123" y="524255"/>
              <a:ext cx="884983" cy="884983"/>
              <a:chOff x="2023448" y="2391593"/>
              <a:chExt cx="729291" cy="729291"/>
            </a:xfrm>
          </p:grpSpPr>
          <p:pic>
            <p:nvPicPr>
              <p:cNvPr id="1036" name="Object 44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023448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37" name="Object 45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2181970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38" name="Object 48"/>
            <p:cNvSpPr txBox="1"/>
            <p:nvPr/>
          </p:nvSpPr>
          <p:spPr>
            <a:xfrm>
              <a:off x="1976618" y="789101"/>
              <a:ext cx="550836" cy="34710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01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39" name="Object 8"/>
          <p:cNvSpPr txBox="1"/>
          <p:nvPr/>
        </p:nvSpPr>
        <p:spPr>
          <a:xfrm>
            <a:off x="0" y="140605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상품 검색</a:t>
            </a:r>
          </a:p>
        </p:txBody>
      </p:sp>
      <p:grpSp>
        <p:nvGrpSpPr>
          <p:cNvPr id="1040" name="그룹 1039"/>
          <p:cNvGrpSpPr/>
          <p:nvPr/>
        </p:nvGrpSpPr>
        <p:grpSpPr>
          <a:xfrm>
            <a:off x="4296616" y="2315416"/>
            <a:ext cx="732584" cy="732584"/>
            <a:chOff x="3634367" y="893887"/>
            <a:chExt cx="884984" cy="884984"/>
          </a:xfrm>
        </p:grpSpPr>
        <p:grpSp>
          <p:nvGrpSpPr>
            <p:cNvPr id="1041" name="그룹 1019"/>
            <p:cNvGrpSpPr/>
            <p:nvPr/>
          </p:nvGrpSpPr>
          <p:grpSpPr>
            <a:xfrm>
              <a:off x="3634367" y="893887"/>
              <a:ext cx="884983" cy="884983"/>
              <a:chOff x="3988866" y="2799215"/>
              <a:chExt cx="729291" cy="729291"/>
            </a:xfrm>
          </p:grpSpPr>
          <p:pic>
            <p:nvPicPr>
              <p:cNvPr id="1042" name="Object 7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3988866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43" name="Object 71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4147388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44" name="Object 74"/>
            <p:cNvSpPr txBox="1"/>
            <p:nvPr/>
          </p:nvSpPr>
          <p:spPr>
            <a:xfrm>
              <a:off x="3758864" y="1158112"/>
              <a:ext cx="550837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02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45" name="Object 8"/>
          <p:cNvSpPr txBox="1"/>
          <p:nvPr/>
        </p:nvSpPr>
        <p:spPr>
          <a:xfrm>
            <a:off x="4485334" y="2544016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상품 상세 페이지</a:t>
            </a:r>
          </a:p>
        </p:txBody>
      </p:sp>
      <p:sp>
        <p:nvSpPr>
          <p:cNvPr id="1060" name="Object 16"/>
          <p:cNvSpPr txBox="1"/>
          <p:nvPr/>
        </p:nvSpPr>
        <p:spPr>
          <a:xfrm>
            <a:off x="152400" y="573433"/>
            <a:ext cx="336339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상품  검색 및 상품  상세</a:t>
            </a:r>
          </a:p>
        </p:txBody>
      </p:sp>
      <p:grpSp>
        <p:nvGrpSpPr>
          <p:cNvPr id="1058" name="그룹 1001"/>
          <p:cNvGrpSpPr/>
          <p:nvPr/>
        </p:nvGrpSpPr>
        <p:grpSpPr>
          <a:xfrm rot="540022">
            <a:off x="2652111" y="3874836"/>
            <a:ext cx="1905759" cy="1304793"/>
            <a:chOff x="884519" y="2224704"/>
            <a:chExt cx="1804821" cy="1225541"/>
          </a:xfrm>
        </p:grpSpPr>
        <p:pic>
          <p:nvPicPr>
            <p:cNvPr id="1059" name="Object 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1080000">
              <a:off x="884519" y="2224704"/>
              <a:ext cx="1804821" cy="1225541"/>
            </a:xfrm>
            <a:prstGeom prst="rect">
              <a:avLst/>
            </a:prstGeom>
          </p:spPr>
        </p:pic>
      </p:grpSp>
      <p:sp>
        <p:nvSpPr>
          <p:cNvPr id="1061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3</a:t>
            </a:r>
          </a:p>
        </p:txBody>
      </p:sp>
      <p:grpSp>
        <p:nvGrpSpPr>
          <p:cNvPr id="1065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66" name="Object 10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pic>
        <p:nvPicPr>
          <p:cNvPr id="1068" name="그림 1067"/>
          <p:cNvPicPr>
            <a:picLocks noChangeAspect="1"/>
          </p:cNvPicPr>
          <p:nvPr/>
        </p:nvPicPr>
        <p:blipFill rotWithShape="1">
          <a:blip r:embed="rId10"/>
          <a:srcRect l="2940" t="18970"/>
          <a:stretch>
            <a:fillRect/>
          </a:stretch>
        </p:blipFill>
        <p:spPr>
          <a:xfrm>
            <a:off x="457200" y="4876800"/>
            <a:ext cx="2514600" cy="1981199"/>
          </a:xfrm>
          <a:prstGeom prst="rect">
            <a:avLst/>
          </a:prstGeom>
        </p:spPr>
      </p:pic>
      <p:sp>
        <p:nvSpPr>
          <p:cNvPr id="3" name="Object 65">
            <a:extLst>
              <a:ext uri="{FF2B5EF4-FFF2-40B4-BE49-F238E27FC236}">
                <a16:creationId xmlns:a16="http://schemas.microsoft.com/office/drawing/2014/main" id="{2987213B-B20D-A2F9-941F-69F057108E99}"/>
              </a:ext>
            </a:extLst>
          </p:cNvPr>
          <p:cNvSpPr txBox="1"/>
          <p:nvPr/>
        </p:nvSpPr>
        <p:spPr>
          <a:xfrm>
            <a:off x="391590" y="2036335"/>
            <a:ext cx="5268076" cy="276999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검색은 상단 메뉴 우측 검색 아이콘 혹은 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Shop 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페이지의 좌측 메뉴를 통해 할 수 있음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42A162EF-50FE-A5C9-0AF4-4A2BE6FF9D0C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3747179" y="1033318"/>
            <a:ext cx="281466" cy="1724568"/>
          </a:xfrm>
          <a:prstGeom prst="curvedConnector2">
            <a:avLst/>
          </a:prstGeom>
          <a:ln w="19050">
            <a:solidFill>
              <a:srgbClr val="60B0B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32172212-6326-7C06-EADA-5B6FBB7E63AB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1640793" y="1294155"/>
            <a:ext cx="365657" cy="2404014"/>
          </a:xfrm>
          <a:prstGeom prst="curvedConnector2">
            <a:avLst/>
          </a:prstGeom>
          <a:ln w="19050">
            <a:solidFill>
              <a:srgbClr val="60B0B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65">
            <a:extLst>
              <a:ext uri="{FF2B5EF4-FFF2-40B4-BE49-F238E27FC236}">
                <a16:creationId xmlns:a16="http://schemas.microsoft.com/office/drawing/2014/main" id="{26A987E5-3219-D2F9-CBD7-989920B5EE68}"/>
              </a:ext>
            </a:extLst>
          </p:cNvPr>
          <p:cNvSpPr txBox="1"/>
          <p:nvPr/>
        </p:nvSpPr>
        <p:spPr>
          <a:xfrm>
            <a:off x="2717363" y="3344659"/>
            <a:ext cx="1452771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상품 클릭 시 </a:t>
            </a:r>
            <a:b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</a:b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상세 페이지로 이동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394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그림 1065"/>
          <p:cNvPicPr>
            <a:picLocks noChangeAspect="1"/>
          </p:cNvPicPr>
          <p:nvPr/>
        </p:nvPicPr>
        <p:blipFill rotWithShape="1">
          <a:blip r:embed="rId2"/>
          <a:srcRect t="8890" r="1000" b="6670"/>
          <a:stretch>
            <a:fillRect/>
          </a:stretch>
        </p:blipFill>
        <p:spPr>
          <a:xfrm>
            <a:off x="105276" y="1676400"/>
            <a:ext cx="4466723" cy="3429000"/>
          </a:xfrm>
          <a:prstGeom prst="rect">
            <a:avLst/>
          </a:prstGeom>
        </p:spPr>
      </p:pic>
      <p:grpSp>
        <p:nvGrpSpPr>
          <p:cNvPr id="102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</a:p>
        </p:txBody>
      </p:sp>
      <p:grpSp>
        <p:nvGrpSpPr>
          <p:cNvPr id="1034" name="그룹 1033"/>
          <p:cNvGrpSpPr/>
          <p:nvPr/>
        </p:nvGrpSpPr>
        <p:grpSpPr>
          <a:xfrm>
            <a:off x="0" y="1172416"/>
            <a:ext cx="732584" cy="732584"/>
            <a:chOff x="1852123" y="524255"/>
            <a:chExt cx="884984" cy="884984"/>
          </a:xfrm>
        </p:grpSpPr>
        <p:grpSp>
          <p:nvGrpSpPr>
            <p:cNvPr id="1035" name="그룹 1012"/>
            <p:cNvGrpSpPr/>
            <p:nvPr/>
          </p:nvGrpSpPr>
          <p:grpSpPr>
            <a:xfrm>
              <a:off x="1852123" y="524255"/>
              <a:ext cx="884983" cy="884983"/>
              <a:chOff x="2023448" y="2391593"/>
              <a:chExt cx="729291" cy="729291"/>
            </a:xfrm>
          </p:grpSpPr>
          <p:pic>
            <p:nvPicPr>
              <p:cNvPr id="1036" name="Object 4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023448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37" name="Object 45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181970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38" name="Object 48"/>
            <p:cNvSpPr txBox="1"/>
            <p:nvPr/>
          </p:nvSpPr>
          <p:spPr>
            <a:xfrm>
              <a:off x="1976618" y="789080"/>
              <a:ext cx="550836" cy="34710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01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39" name="Object 8"/>
          <p:cNvSpPr txBox="1"/>
          <p:nvPr/>
        </p:nvSpPr>
        <p:spPr>
          <a:xfrm>
            <a:off x="-10466" y="140605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구매 후기</a:t>
            </a:r>
          </a:p>
        </p:txBody>
      </p:sp>
      <p:sp>
        <p:nvSpPr>
          <p:cNvPr id="1060" name="Object 16"/>
          <p:cNvSpPr txBox="1"/>
          <p:nvPr/>
        </p:nvSpPr>
        <p:spPr>
          <a:xfrm>
            <a:off x="152400" y="573433"/>
            <a:ext cx="336339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구매 후기 및 상품 문의</a:t>
            </a:r>
          </a:p>
        </p:txBody>
      </p:sp>
      <p:sp>
        <p:nvSpPr>
          <p:cNvPr id="1061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4</a:t>
            </a:r>
          </a:p>
        </p:txBody>
      </p:sp>
      <p:pic>
        <p:nvPicPr>
          <p:cNvPr id="1065" name="그림 1064"/>
          <p:cNvPicPr>
            <a:picLocks noChangeAspect="1"/>
          </p:cNvPicPr>
          <p:nvPr/>
        </p:nvPicPr>
        <p:blipFill rotWithShape="1">
          <a:blip r:embed="rId6"/>
          <a:srcRect l="4050" t="63330" b="3330"/>
          <a:stretch>
            <a:fillRect/>
          </a:stretch>
        </p:blipFill>
        <p:spPr>
          <a:xfrm>
            <a:off x="304800" y="5329278"/>
            <a:ext cx="4221892" cy="1320084"/>
          </a:xfrm>
          <a:prstGeom prst="rect">
            <a:avLst/>
          </a:prstGeom>
          <a:ln w="28575">
            <a:solidFill>
              <a:srgbClr val="60B0B6"/>
            </a:solidFill>
            <a:prstDash val="dash"/>
          </a:ln>
        </p:spPr>
      </p:pic>
      <p:cxnSp>
        <p:nvCxnSpPr>
          <p:cNvPr id="1067" name="화살표 1066"/>
          <p:cNvCxnSpPr>
            <a:endCxn id="1065" idx="0"/>
          </p:cNvCxnSpPr>
          <p:nvPr/>
        </p:nvCxnSpPr>
        <p:spPr>
          <a:xfrm rot="16200000" flipH="1">
            <a:off x="1591234" y="4504766"/>
            <a:ext cx="833478" cy="815546"/>
          </a:xfrm>
          <a:prstGeom prst="curvedConnector3">
            <a:avLst>
              <a:gd name="adj1" fmla="val 50000"/>
            </a:avLst>
          </a:prstGeom>
          <a:ln w="19050">
            <a:solidFill>
              <a:srgbClr val="60B0B6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5" name="모서리가 둥근 직사각형 1074"/>
          <p:cNvSpPr/>
          <p:nvPr/>
        </p:nvSpPr>
        <p:spPr>
          <a:xfrm>
            <a:off x="2362200" y="4343400"/>
            <a:ext cx="1981200" cy="1524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60B0B6"/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1092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93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pic>
        <p:nvPicPr>
          <p:cNvPr id="1094" name="그림 109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22301" y="3048000"/>
            <a:ext cx="3849699" cy="838199"/>
          </a:xfrm>
          <a:prstGeom prst="rect">
            <a:avLst/>
          </a:prstGeom>
          <a:ln w="28575">
            <a:solidFill>
              <a:srgbClr val="60B0B6"/>
            </a:solidFill>
            <a:prstDash val="dash"/>
          </a:ln>
        </p:spPr>
      </p:pic>
      <p:cxnSp>
        <p:nvCxnSpPr>
          <p:cNvPr id="1095" name="화살표 1066"/>
          <p:cNvCxnSpPr>
            <a:endCxn id="1094" idx="2"/>
          </p:cNvCxnSpPr>
          <p:nvPr/>
        </p:nvCxnSpPr>
        <p:spPr>
          <a:xfrm flipV="1">
            <a:off x="1752600" y="3886200"/>
            <a:ext cx="894550" cy="457200"/>
          </a:xfrm>
          <a:prstGeom prst="curvedConnector2">
            <a:avLst/>
          </a:prstGeom>
          <a:noFill/>
          <a:ln w="19050" cap="flat" cmpd="sng" algn="ctr">
            <a:solidFill>
              <a:srgbClr val="60B0B6">
                <a:alpha val="100000"/>
              </a:srgbClr>
            </a:solidFill>
            <a:prstDash val="dash"/>
            <a:tailEnd type="arrow"/>
          </a:ln>
        </p:spPr>
      </p:cxnSp>
      <p:pic>
        <p:nvPicPr>
          <p:cNvPr id="1096" name="그림 1095"/>
          <p:cNvPicPr>
            <a:picLocks noChangeAspect="1"/>
          </p:cNvPicPr>
          <p:nvPr/>
        </p:nvPicPr>
        <p:blipFill rotWithShape="1">
          <a:blip r:embed="rId9"/>
          <a:srcRect l="310" t="5920" r="-310" b="-5920"/>
          <a:stretch>
            <a:fillRect/>
          </a:stretch>
        </p:blipFill>
        <p:spPr>
          <a:xfrm>
            <a:off x="5105400" y="1365018"/>
            <a:ext cx="3615626" cy="5340581"/>
          </a:xfrm>
          <a:prstGeom prst="rect">
            <a:avLst/>
          </a:prstGeom>
        </p:spPr>
      </p:pic>
      <p:cxnSp>
        <p:nvCxnSpPr>
          <p:cNvPr id="2" name="화살표 1062">
            <a:extLst>
              <a:ext uri="{FF2B5EF4-FFF2-40B4-BE49-F238E27FC236}">
                <a16:creationId xmlns:a16="http://schemas.microsoft.com/office/drawing/2014/main" id="{38449021-9DDA-3C19-DF9E-5CAEF4802EB1}"/>
              </a:ext>
            </a:extLst>
          </p:cNvPr>
          <p:cNvCxnSpPr>
            <a:cxnSpLocks/>
            <a:endCxn id="1075" idx="3"/>
          </p:cNvCxnSpPr>
          <p:nvPr/>
        </p:nvCxnSpPr>
        <p:spPr>
          <a:xfrm rot="16200000" flipV="1">
            <a:off x="4267200" y="4495800"/>
            <a:ext cx="1524000" cy="1371600"/>
          </a:xfrm>
          <a:prstGeom prst="curvedConnector2">
            <a:avLst/>
          </a:prstGeom>
          <a:noFill/>
          <a:ln w="19050" cap="flat" cmpd="sng" algn="ctr">
            <a:solidFill>
              <a:srgbClr val="60B0B6">
                <a:alpha val="100000"/>
              </a:srgbClr>
            </a:solidFill>
            <a:prstDash val="dash"/>
            <a:tailEnd type="arrow"/>
          </a:ln>
        </p:spPr>
      </p:cxnSp>
      <p:sp>
        <p:nvSpPr>
          <p:cNvPr id="5" name="Object 65">
            <a:extLst>
              <a:ext uri="{FF2B5EF4-FFF2-40B4-BE49-F238E27FC236}">
                <a16:creationId xmlns:a16="http://schemas.microsoft.com/office/drawing/2014/main" id="{C56B6C2B-E890-B32F-49C6-CE813E17E170}"/>
              </a:ext>
            </a:extLst>
          </p:cNvPr>
          <p:cNvSpPr txBox="1"/>
          <p:nvPr/>
        </p:nvSpPr>
        <p:spPr>
          <a:xfrm>
            <a:off x="3486164" y="2737480"/>
            <a:ext cx="1085836" cy="276999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삭제 시 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alert 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창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Object 65">
            <a:extLst>
              <a:ext uri="{FF2B5EF4-FFF2-40B4-BE49-F238E27FC236}">
                <a16:creationId xmlns:a16="http://schemas.microsoft.com/office/drawing/2014/main" id="{181AB338-B937-697A-3607-3407AEFD477E}"/>
              </a:ext>
            </a:extLst>
          </p:cNvPr>
          <p:cNvSpPr txBox="1"/>
          <p:nvPr/>
        </p:nvSpPr>
        <p:spPr>
          <a:xfrm>
            <a:off x="2869356" y="5043100"/>
            <a:ext cx="1702643" cy="286178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수정 시 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 Ajax 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비동기 처리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Object 65">
            <a:extLst>
              <a:ext uri="{FF2B5EF4-FFF2-40B4-BE49-F238E27FC236}">
                <a16:creationId xmlns:a16="http://schemas.microsoft.com/office/drawing/2014/main" id="{E115A183-9208-59AD-FB23-F6906043BDF4}"/>
              </a:ext>
            </a:extLst>
          </p:cNvPr>
          <p:cNvSpPr txBox="1"/>
          <p:nvPr/>
        </p:nvSpPr>
        <p:spPr>
          <a:xfrm>
            <a:off x="2816692" y="4515663"/>
            <a:ext cx="1526487" cy="276999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상품평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 중복 등록 방지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BED552-A346-764E-FD88-C5765880145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9606" t="41250" r="579" b="-1855"/>
          <a:stretch/>
        </p:blipFill>
        <p:spPr>
          <a:xfrm>
            <a:off x="6410557" y="1697946"/>
            <a:ext cx="2384989" cy="451480"/>
          </a:xfrm>
          <a:prstGeom prst="rect">
            <a:avLst/>
          </a:prstGeom>
          <a:ln w="19050">
            <a:solidFill>
              <a:srgbClr val="60B0B6"/>
            </a:solidFill>
            <a:prstDash val="dash"/>
          </a:ln>
        </p:spPr>
      </p:pic>
      <p:cxnSp>
        <p:nvCxnSpPr>
          <p:cNvPr id="6" name="화살표 1062">
            <a:extLst>
              <a:ext uri="{FF2B5EF4-FFF2-40B4-BE49-F238E27FC236}">
                <a16:creationId xmlns:a16="http://schemas.microsoft.com/office/drawing/2014/main" id="{8439E35A-25AE-E55C-7959-A7F583DD38A8}"/>
              </a:ext>
            </a:extLst>
          </p:cNvPr>
          <p:cNvCxnSpPr>
            <a:cxnSpLocks/>
            <a:endCxn id="4" idx="2"/>
          </p:cNvCxnSpPr>
          <p:nvPr/>
        </p:nvCxnSpPr>
        <p:spPr>
          <a:xfrm rot="16200000" flipV="1">
            <a:off x="7476088" y="2276390"/>
            <a:ext cx="728078" cy="474150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60B0B6">
                <a:alpha val="100000"/>
              </a:srgbClr>
            </a:solidFill>
            <a:prstDash val="dash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1275774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</a:p>
        </p:txBody>
      </p:sp>
      <p:sp>
        <p:nvSpPr>
          <p:cNvPr id="1060" name="Object 16"/>
          <p:cNvSpPr txBox="1"/>
          <p:nvPr/>
        </p:nvSpPr>
        <p:spPr>
          <a:xfrm>
            <a:off x="152400" y="573433"/>
            <a:ext cx="336339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구매 후기 및 상품 문의</a:t>
            </a:r>
          </a:p>
        </p:txBody>
      </p:sp>
      <p:sp>
        <p:nvSpPr>
          <p:cNvPr id="1061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4</a:t>
            </a:r>
          </a:p>
        </p:txBody>
      </p:sp>
      <p:pic>
        <p:nvPicPr>
          <p:cNvPr id="1068" name="그림 1067"/>
          <p:cNvPicPr>
            <a:picLocks noChangeAspect="1"/>
          </p:cNvPicPr>
          <p:nvPr/>
        </p:nvPicPr>
        <p:blipFill rotWithShape="1">
          <a:blip r:embed="rId3"/>
          <a:srcRect l="3700" t="3860" r="1610"/>
          <a:stretch>
            <a:fillRect/>
          </a:stretch>
        </p:blipFill>
        <p:spPr>
          <a:xfrm>
            <a:off x="289429" y="1676400"/>
            <a:ext cx="4282571" cy="4348061"/>
          </a:xfrm>
          <a:prstGeom prst="rect">
            <a:avLst/>
          </a:prstGeom>
        </p:spPr>
      </p:pic>
      <p:grpSp>
        <p:nvGrpSpPr>
          <p:cNvPr id="1069" name="그룹 1068"/>
          <p:cNvGrpSpPr/>
          <p:nvPr/>
        </p:nvGrpSpPr>
        <p:grpSpPr>
          <a:xfrm>
            <a:off x="0" y="1172416"/>
            <a:ext cx="732584" cy="732584"/>
            <a:chOff x="3634367" y="893887"/>
            <a:chExt cx="884984" cy="884984"/>
          </a:xfrm>
        </p:grpSpPr>
        <p:grpSp>
          <p:nvGrpSpPr>
            <p:cNvPr id="1070" name="그룹 1019"/>
            <p:cNvGrpSpPr/>
            <p:nvPr/>
          </p:nvGrpSpPr>
          <p:grpSpPr>
            <a:xfrm>
              <a:off x="3634367" y="893887"/>
              <a:ext cx="884983" cy="884983"/>
              <a:chOff x="3988866" y="2799215"/>
              <a:chExt cx="729291" cy="729291"/>
            </a:xfrm>
          </p:grpSpPr>
          <p:pic>
            <p:nvPicPr>
              <p:cNvPr id="1071" name="Object 70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3988866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72" name="Object 71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4147388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73" name="Object 74"/>
            <p:cNvSpPr txBox="1"/>
            <p:nvPr/>
          </p:nvSpPr>
          <p:spPr>
            <a:xfrm>
              <a:off x="3758864" y="1158112"/>
              <a:ext cx="550837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02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74" name="Object 8"/>
          <p:cNvSpPr txBox="1"/>
          <p:nvPr/>
        </p:nvSpPr>
        <p:spPr>
          <a:xfrm>
            <a:off x="51026" y="1401016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상품 문의</a:t>
            </a:r>
          </a:p>
        </p:txBody>
      </p:sp>
      <p:sp>
        <p:nvSpPr>
          <p:cNvPr id="1076" name="모서리가 둥근 직사각형 1075"/>
          <p:cNvSpPr/>
          <p:nvPr/>
        </p:nvSpPr>
        <p:spPr>
          <a:xfrm>
            <a:off x="2362200" y="4343400"/>
            <a:ext cx="1752600" cy="169987"/>
          </a:xfrm>
          <a:prstGeom prst="roundRect">
            <a:avLst>
              <a:gd name="adj" fmla="val 16667"/>
            </a:avLst>
          </a:prstGeom>
          <a:noFill/>
          <a:ln>
            <a:solidFill>
              <a:srgbClr val="60B0B6"/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89" name="모서리가 둥근 직사각형 1088"/>
          <p:cNvSpPr/>
          <p:nvPr/>
        </p:nvSpPr>
        <p:spPr>
          <a:xfrm>
            <a:off x="609600" y="5486400"/>
            <a:ext cx="1752600" cy="53340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60B0B6">
                <a:alpha val="100000"/>
              </a:srgbClr>
            </a:solidFill>
            <a:prstDash val="dash"/>
          </a:ln>
        </p:spPr>
        <p:txBody>
          <a:bodyPr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grpSp>
        <p:nvGrpSpPr>
          <p:cNvPr id="1092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93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1098" name="모서리가 둥근 직사각형 1097"/>
          <p:cNvSpPr/>
          <p:nvPr/>
        </p:nvSpPr>
        <p:spPr>
          <a:xfrm>
            <a:off x="1524000" y="5105400"/>
            <a:ext cx="457200" cy="134815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60B0B6">
                <a:alpha val="100000"/>
              </a:srgbClr>
            </a:solidFill>
            <a:prstDash val="dash"/>
          </a:ln>
        </p:spPr>
        <p:txBody>
          <a:bodyPr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pic>
        <p:nvPicPr>
          <p:cNvPr id="1099" name="그림 109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025942" y="1181839"/>
            <a:ext cx="3429000" cy="5676161"/>
          </a:xfrm>
          <a:prstGeom prst="rect">
            <a:avLst/>
          </a:prstGeom>
        </p:spPr>
      </p:pic>
      <p:sp>
        <p:nvSpPr>
          <p:cNvPr id="1100" name="모서리가 둥근 직사각형 1099"/>
          <p:cNvSpPr/>
          <p:nvPr/>
        </p:nvSpPr>
        <p:spPr>
          <a:xfrm>
            <a:off x="609600" y="4572000"/>
            <a:ext cx="1752600" cy="45720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60B0B6">
                <a:alpha val="100000"/>
              </a:srgbClr>
            </a:solidFill>
            <a:prstDash val="dash"/>
          </a:ln>
        </p:spPr>
        <p:txBody>
          <a:bodyPr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pic>
        <p:nvPicPr>
          <p:cNvPr id="1101" name="그림 110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549942" y="3228337"/>
            <a:ext cx="2213057" cy="1419862"/>
          </a:xfrm>
          <a:prstGeom prst="rect">
            <a:avLst/>
          </a:prstGeom>
        </p:spPr>
      </p:pic>
      <p:sp>
        <p:nvSpPr>
          <p:cNvPr id="2" name="Object 65">
            <a:extLst>
              <a:ext uri="{FF2B5EF4-FFF2-40B4-BE49-F238E27FC236}">
                <a16:creationId xmlns:a16="http://schemas.microsoft.com/office/drawing/2014/main" id="{566416F3-FD0D-8B46-BC2E-7F1A000192DB}"/>
              </a:ext>
            </a:extLst>
          </p:cNvPr>
          <p:cNvSpPr txBox="1"/>
          <p:nvPr/>
        </p:nvSpPr>
        <p:spPr>
          <a:xfrm>
            <a:off x="2188466" y="3399357"/>
            <a:ext cx="2464646" cy="276999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기등록한 문의가 있을 시  메시지 표시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" name="화살표 1062">
            <a:extLst>
              <a:ext uri="{FF2B5EF4-FFF2-40B4-BE49-F238E27FC236}">
                <a16:creationId xmlns:a16="http://schemas.microsoft.com/office/drawing/2014/main" id="{CD93F479-9172-5DA8-79C9-00274F843B5F}"/>
              </a:ext>
            </a:extLst>
          </p:cNvPr>
          <p:cNvCxnSpPr>
            <a:cxnSpLocks/>
            <a:endCxn id="1098" idx="3"/>
          </p:cNvCxnSpPr>
          <p:nvPr/>
        </p:nvCxnSpPr>
        <p:spPr>
          <a:xfrm rot="10800000">
            <a:off x="1981200" y="5172808"/>
            <a:ext cx="3581402" cy="1387342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60B0B6">
                <a:alpha val="100000"/>
              </a:srgbClr>
            </a:solidFill>
            <a:prstDash val="dash"/>
            <a:tailEnd type="arrow"/>
          </a:ln>
        </p:spPr>
      </p:cxnSp>
      <p:cxnSp>
        <p:nvCxnSpPr>
          <p:cNvPr id="7" name="화살표 1062">
            <a:extLst>
              <a:ext uri="{FF2B5EF4-FFF2-40B4-BE49-F238E27FC236}">
                <a16:creationId xmlns:a16="http://schemas.microsoft.com/office/drawing/2014/main" id="{82314515-85D9-293B-38CF-176600D8C4D9}"/>
              </a:ext>
            </a:extLst>
          </p:cNvPr>
          <p:cNvCxnSpPr>
            <a:cxnSpLocks/>
          </p:cNvCxnSpPr>
          <p:nvPr/>
        </p:nvCxnSpPr>
        <p:spPr>
          <a:xfrm rot="10800000">
            <a:off x="1524000" y="4823292"/>
            <a:ext cx="5867400" cy="358309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60B0B6">
                <a:alpha val="100000"/>
              </a:srgbClr>
            </a:solidFill>
            <a:prstDash val="dash"/>
            <a:tailEnd type="arrow"/>
          </a:ln>
        </p:spPr>
      </p:cxnSp>
      <p:cxnSp>
        <p:nvCxnSpPr>
          <p:cNvPr id="10" name="화살표 1062">
            <a:extLst>
              <a:ext uri="{FF2B5EF4-FFF2-40B4-BE49-F238E27FC236}">
                <a16:creationId xmlns:a16="http://schemas.microsoft.com/office/drawing/2014/main" id="{FA898C00-7C1B-3C87-8B3C-AAE48E25DCE0}"/>
              </a:ext>
            </a:extLst>
          </p:cNvPr>
          <p:cNvCxnSpPr>
            <a:cxnSpLocks/>
            <a:stCxn id="2" idx="3"/>
            <a:endCxn id="1076" idx="0"/>
          </p:cNvCxnSpPr>
          <p:nvPr/>
        </p:nvCxnSpPr>
        <p:spPr>
          <a:xfrm flipH="1">
            <a:off x="3238500" y="3537857"/>
            <a:ext cx="1414612" cy="805543"/>
          </a:xfrm>
          <a:prstGeom prst="curvedConnector4">
            <a:avLst>
              <a:gd name="adj1" fmla="val -16160"/>
              <a:gd name="adj2" fmla="val 58597"/>
            </a:avLst>
          </a:prstGeom>
          <a:noFill/>
          <a:ln w="19050" cap="flat" cmpd="sng" algn="ctr">
            <a:solidFill>
              <a:srgbClr val="60B0B6">
                <a:alpha val="100000"/>
              </a:srgbClr>
            </a:solidFill>
            <a:prstDash val="dash"/>
            <a:tailEnd type="arrow"/>
          </a:ln>
        </p:spPr>
      </p:cxnSp>
      <p:cxnSp>
        <p:nvCxnSpPr>
          <p:cNvPr id="3" name="화살표 1062">
            <a:extLst>
              <a:ext uri="{FF2B5EF4-FFF2-40B4-BE49-F238E27FC236}">
                <a16:creationId xmlns:a16="http://schemas.microsoft.com/office/drawing/2014/main" id="{CFBD0C84-F945-18A4-8A81-F366EDE19F4C}"/>
              </a:ext>
            </a:extLst>
          </p:cNvPr>
          <p:cNvCxnSpPr>
            <a:cxnSpLocks/>
            <a:endCxn id="11" idx="2"/>
          </p:cNvCxnSpPr>
          <p:nvPr/>
        </p:nvCxnSpPr>
        <p:spPr>
          <a:xfrm rot="16200000" flipV="1">
            <a:off x="7369040" y="2092651"/>
            <a:ext cx="653142" cy="305983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60B0B6">
                <a:alpha val="100000"/>
              </a:srgbClr>
            </a:solidFill>
            <a:prstDash val="dash"/>
            <a:tailEnd type="arrow"/>
          </a:ln>
        </p:spPr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6AFA56B4-9E5B-EE68-7DAC-DB32C39559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0123" y="1387899"/>
            <a:ext cx="2504992" cy="531173"/>
          </a:xfrm>
          <a:prstGeom prst="rect">
            <a:avLst/>
          </a:prstGeom>
          <a:ln w="19050">
            <a:solidFill>
              <a:srgbClr val="60B0B6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988313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그림 1065"/>
          <p:cNvPicPr>
            <a:picLocks noChangeAspect="1"/>
          </p:cNvPicPr>
          <p:nvPr/>
        </p:nvPicPr>
        <p:blipFill rotWithShape="1">
          <a:blip r:embed="rId2"/>
          <a:srcRect t="8890" b="22220"/>
          <a:stretch>
            <a:fillRect/>
          </a:stretch>
        </p:blipFill>
        <p:spPr>
          <a:xfrm>
            <a:off x="1524000" y="1447800"/>
            <a:ext cx="5181600" cy="2981194"/>
          </a:xfrm>
          <a:prstGeom prst="rect">
            <a:avLst/>
          </a:prstGeom>
        </p:spPr>
      </p:pic>
      <p:grpSp>
        <p:nvGrpSpPr>
          <p:cNvPr id="102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</a:p>
        </p:txBody>
      </p:sp>
      <p:grpSp>
        <p:nvGrpSpPr>
          <p:cNvPr id="1034" name="그룹 1033"/>
          <p:cNvGrpSpPr/>
          <p:nvPr/>
        </p:nvGrpSpPr>
        <p:grpSpPr>
          <a:xfrm>
            <a:off x="0" y="1172416"/>
            <a:ext cx="732584" cy="732584"/>
            <a:chOff x="1852123" y="524255"/>
            <a:chExt cx="884984" cy="884984"/>
          </a:xfrm>
        </p:grpSpPr>
        <p:grpSp>
          <p:nvGrpSpPr>
            <p:cNvPr id="1035" name="그룹 1012"/>
            <p:cNvGrpSpPr/>
            <p:nvPr/>
          </p:nvGrpSpPr>
          <p:grpSpPr>
            <a:xfrm>
              <a:off x="1852123" y="524255"/>
              <a:ext cx="884983" cy="884983"/>
              <a:chOff x="2023448" y="2391593"/>
              <a:chExt cx="729291" cy="729291"/>
            </a:xfrm>
          </p:grpSpPr>
          <p:pic>
            <p:nvPicPr>
              <p:cNvPr id="1036" name="Object 4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023448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37" name="Object 45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181970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38" name="Object 48"/>
            <p:cNvSpPr txBox="1"/>
            <p:nvPr/>
          </p:nvSpPr>
          <p:spPr>
            <a:xfrm>
              <a:off x="1976618" y="789060"/>
              <a:ext cx="550836" cy="34710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01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39" name="Object 8"/>
          <p:cNvSpPr txBox="1"/>
          <p:nvPr/>
        </p:nvSpPr>
        <p:spPr>
          <a:xfrm>
            <a:off x="65734" y="140605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위시리스트</a:t>
            </a:r>
          </a:p>
        </p:txBody>
      </p:sp>
      <p:sp>
        <p:nvSpPr>
          <p:cNvPr id="1060" name="Object 16"/>
          <p:cNvSpPr txBox="1"/>
          <p:nvPr/>
        </p:nvSpPr>
        <p:spPr>
          <a:xfrm>
            <a:off x="152400" y="573433"/>
            <a:ext cx="336339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위시리스트 및 장바구니</a:t>
            </a:r>
          </a:p>
        </p:txBody>
      </p:sp>
      <p:sp>
        <p:nvSpPr>
          <p:cNvPr id="1061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5</a:t>
            </a:r>
          </a:p>
        </p:txBody>
      </p:sp>
      <p:grpSp>
        <p:nvGrpSpPr>
          <p:cNvPr id="1094" name="그룹 1001"/>
          <p:cNvGrpSpPr/>
          <p:nvPr/>
        </p:nvGrpSpPr>
        <p:grpSpPr>
          <a:xfrm rot="6960054">
            <a:off x="5366354" y="1801866"/>
            <a:ext cx="1328851" cy="902339"/>
            <a:chOff x="884519" y="2224704"/>
            <a:chExt cx="1804821" cy="1225541"/>
          </a:xfrm>
        </p:grpSpPr>
        <p:pic>
          <p:nvPicPr>
            <p:cNvPr id="1095" name="Object 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080000">
              <a:off x="884519" y="2224704"/>
              <a:ext cx="1804821" cy="1225541"/>
            </a:xfrm>
            <a:prstGeom prst="rect">
              <a:avLst/>
            </a:prstGeom>
          </p:spPr>
        </p:pic>
      </p:grpSp>
      <p:grpSp>
        <p:nvGrpSpPr>
          <p:cNvPr id="1098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99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pic>
        <p:nvPicPr>
          <p:cNvPr id="1106" name="그림 110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27057" y="3905106"/>
            <a:ext cx="1797142" cy="2800494"/>
          </a:xfrm>
          <a:prstGeom prst="rect">
            <a:avLst/>
          </a:prstGeom>
        </p:spPr>
      </p:pic>
      <p:pic>
        <p:nvPicPr>
          <p:cNvPr id="1107" name="그림 110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953000" y="4343400"/>
            <a:ext cx="2825895" cy="2387722"/>
          </a:xfrm>
          <a:prstGeom prst="rect">
            <a:avLst/>
          </a:prstGeom>
        </p:spPr>
      </p:pic>
      <p:cxnSp>
        <p:nvCxnSpPr>
          <p:cNvPr id="1108" name="화살표 1107"/>
          <p:cNvCxnSpPr>
            <a:cxnSpLocks/>
          </p:cNvCxnSpPr>
          <p:nvPr/>
        </p:nvCxnSpPr>
        <p:spPr>
          <a:xfrm>
            <a:off x="1905000" y="4495800"/>
            <a:ext cx="3505200" cy="1041461"/>
          </a:xfrm>
          <a:prstGeom prst="curvedConnector3">
            <a:avLst>
              <a:gd name="adj1" fmla="val 50000"/>
            </a:avLst>
          </a:prstGeom>
          <a:ln w="19050">
            <a:solidFill>
              <a:srgbClr val="60B0B6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65">
            <a:extLst>
              <a:ext uri="{FF2B5EF4-FFF2-40B4-BE49-F238E27FC236}">
                <a16:creationId xmlns:a16="http://schemas.microsoft.com/office/drawing/2014/main" id="{80774684-2CAC-A359-C8A4-0718A5155099}"/>
              </a:ext>
            </a:extLst>
          </p:cNvPr>
          <p:cNvSpPr txBox="1"/>
          <p:nvPr/>
        </p:nvSpPr>
        <p:spPr>
          <a:xfrm>
            <a:off x="2829690" y="5822902"/>
            <a:ext cx="3197422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좋아요를</a:t>
            </a:r>
            <a:r>
              <a:rPr kumimoji="0" lang="ko-KR" altLang="en-US" sz="1200" b="1" i="0" u="none" strike="noStrike" kern="0" cap="none" spc="-1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 누른 사용자 정보 및 상품 정보를 위시리스트에 등록</a:t>
            </a:r>
          </a:p>
        </p:txBody>
      </p:sp>
    </p:spTree>
    <p:extLst>
      <p:ext uri="{BB962C8B-B14F-4D97-AF65-F5344CB8AC3E}">
        <p14:creationId xmlns:p14="http://schemas.microsoft.com/office/powerpoint/2010/main" val="830842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</a:p>
        </p:txBody>
      </p:sp>
      <p:sp>
        <p:nvSpPr>
          <p:cNvPr id="1060" name="Object 16"/>
          <p:cNvSpPr txBox="1"/>
          <p:nvPr/>
        </p:nvSpPr>
        <p:spPr>
          <a:xfrm>
            <a:off x="152400" y="573433"/>
            <a:ext cx="336339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위시리스트 및 장바구니</a:t>
            </a:r>
          </a:p>
        </p:txBody>
      </p:sp>
      <p:sp>
        <p:nvSpPr>
          <p:cNvPr id="1061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5</a:t>
            </a:r>
          </a:p>
        </p:txBody>
      </p:sp>
      <p:pic>
        <p:nvPicPr>
          <p:cNvPr id="1068" name="그림 1067"/>
          <p:cNvPicPr>
            <a:picLocks noChangeAspect="1"/>
          </p:cNvPicPr>
          <p:nvPr/>
        </p:nvPicPr>
        <p:blipFill rotWithShape="1">
          <a:blip r:embed="rId4"/>
          <a:srcRect t="9470" r="3360" b="41100"/>
          <a:stretch>
            <a:fillRect/>
          </a:stretch>
        </p:blipFill>
        <p:spPr>
          <a:xfrm>
            <a:off x="1524000" y="1548246"/>
            <a:ext cx="5575741" cy="2566553"/>
          </a:xfrm>
          <a:prstGeom prst="rect">
            <a:avLst/>
          </a:prstGeom>
        </p:spPr>
      </p:pic>
      <p:grpSp>
        <p:nvGrpSpPr>
          <p:cNvPr id="1069" name="그룹 1068"/>
          <p:cNvGrpSpPr/>
          <p:nvPr/>
        </p:nvGrpSpPr>
        <p:grpSpPr>
          <a:xfrm>
            <a:off x="0" y="1172416"/>
            <a:ext cx="732584" cy="732584"/>
            <a:chOff x="3634367" y="893887"/>
            <a:chExt cx="884984" cy="884984"/>
          </a:xfrm>
        </p:grpSpPr>
        <p:grpSp>
          <p:nvGrpSpPr>
            <p:cNvPr id="1070" name="그룹 1019"/>
            <p:cNvGrpSpPr/>
            <p:nvPr/>
          </p:nvGrpSpPr>
          <p:grpSpPr>
            <a:xfrm>
              <a:off x="3634367" y="893887"/>
              <a:ext cx="884983" cy="884983"/>
              <a:chOff x="3988866" y="2799215"/>
              <a:chExt cx="729291" cy="729291"/>
            </a:xfrm>
          </p:grpSpPr>
          <p:pic>
            <p:nvPicPr>
              <p:cNvPr id="1071" name="Object 7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3988866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72" name="Object 7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147388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73" name="Object 74"/>
            <p:cNvSpPr txBox="1"/>
            <p:nvPr/>
          </p:nvSpPr>
          <p:spPr>
            <a:xfrm>
              <a:off x="3758864" y="1158112"/>
              <a:ext cx="550837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02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74" name="Object 8"/>
          <p:cNvSpPr txBox="1"/>
          <p:nvPr/>
        </p:nvSpPr>
        <p:spPr>
          <a:xfrm>
            <a:off x="51026" y="1401016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장바구니</a:t>
            </a:r>
          </a:p>
        </p:txBody>
      </p:sp>
      <p:grpSp>
        <p:nvGrpSpPr>
          <p:cNvPr id="1096" name="그룹 1001"/>
          <p:cNvGrpSpPr/>
          <p:nvPr/>
        </p:nvGrpSpPr>
        <p:grpSpPr>
          <a:xfrm rot="7630520">
            <a:off x="6392154" y="1802391"/>
            <a:ext cx="879979" cy="597538"/>
            <a:chOff x="884519" y="2224704"/>
            <a:chExt cx="1804821" cy="1225541"/>
          </a:xfrm>
        </p:grpSpPr>
        <p:pic>
          <p:nvPicPr>
            <p:cNvPr id="1097" name="Object 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1080000">
              <a:off x="884519" y="2224704"/>
              <a:ext cx="1804821" cy="1225541"/>
            </a:xfrm>
            <a:prstGeom prst="rect">
              <a:avLst/>
            </a:prstGeom>
          </p:spPr>
        </p:pic>
      </p:grpSp>
      <p:grpSp>
        <p:nvGrpSpPr>
          <p:cNvPr id="1098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99" name="Object 1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pic>
        <p:nvPicPr>
          <p:cNvPr id="1105" name="그림 110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14400" y="3737699"/>
            <a:ext cx="2362200" cy="3120301"/>
          </a:xfrm>
          <a:prstGeom prst="rect">
            <a:avLst/>
          </a:prstGeom>
        </p:spPr>
      </p:pic>
      <p:pic>
        <p:nvPicPr>
          <p:cNvPr id="1106" name="그림 110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751488" y="3886200"/>
            <a:ext cx="5028020" cy="2819399"/>
          </a:xfrm>
          <a:prstGeom prst="rect">
            <a:avLst/>
          </a:prstGeom>
        </p:spPr>
      </p:pic>
      <p:cxnSp>
        <p:nvCxnSpPr>
          <p:cNvPr id="2" name="화살표 1107">
            <a:extLst>
              <a:ext uri="{FF2B5EF4-FFF2-40B4-BE49-F238E27FC236}">
                <a16:creationId xmlns:a16="http://schemas.microsoft.com/office/drawing/2014/main" id="{F9BAF662-6A62-A703-0B1D-DB866501538F}"/>
              </a:ext>
            </a:extLst>
          </p:cNvPr>
          <p:cNvCxnSpPr>
            <a:cxnSpLocks/>
          </p:cNvCxnSpPr>
          <p:nvPr/>
        </p:nvCxnSpPr>
        <p:spPr>
          <a:xfrm flipV="1">
            <a:off x="2133600" y="5181600"/>
            <a:ext cx="4572000" cy="1523999"/>
          </a:xfrm>
          <a:prstGeom prst="curvedConnector3">
            <a:avLst>
              <a:gd name="adj1" fmla="val 50000"/>
            </a:avLst>
          </a:prstGeom>
          <a:ln w="19050">
            <a:solidFill>
              <a:srgbClr val="60B0B6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bject 65">
            <a:extLst>
              <a:ext uri="{FF2B5EF4-FFF2-40B4-BE49-F238E27FC236}">
                <a16:creationId xmlns:a16="http://schemas.microsoft.com/office/drawing/2014/main" id="{6B5D4585-7D69-A59F-5C1F-DE9BB8C97A4D}"/>
              </a:ext>
            </a:extLst>
          </p:cNvPr>
          <p:cNvSpPr txBox="1"/>
          <p:nvPr/>
        </p:nvSpPr>
        <p:spPr>
          <a:xfrm>
            <a:off x="2598281" y="6012859"/>
            <a:ext cx="2257829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장바구니에 상품을 처음 추가 시 장바구니 페이지로 이동됨</a:t>
            </a:r>
            <a:endParaRPr kumimoji="0" lang="en-US" altLang="ko-KR" sz="1200" b="1" i="0" u="none" strike="noStrike" kern="0" cap="none" spc="-100" normalizeH="0" baseline="0" dirty="0">
              <a:solidFill>
                <a:schemeClr val="tx1">
                  <a:lumMod val="85000"/>
                  <a:lumOff val="15000"/>
                </a:schemeClr>
              </a:solidFill>
              <a:latin typeface="한컴 윤고딕 230 (본문)"/>
              <a:ea typeface="한컴 윤고딕 760"/>
              <a:cs typeface="S-Core Dream 5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469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</a:p>
        </p:txBody>
      </p:sp>
      <p:sp>
        <p:nvSpPr>
          <p:cNvPr id="1060" name="Object 16"/>
          <p:cNvSpPr txBox="1"/>
          <p:nvPr/>
        </p:nvSpPr>
        <p:spPr>
          <a:xfrm>
            <a:off x="152400" y="573433"/>
            <a:ext cx="336339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FAQ</a:t>
            </a:r>
            <a:r>
              <a:rPr kumimoji="0" lang="ko-KR" altLang="en-US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 및 </a:t>
            </a:r>
            <a:r>
              <a:rPr kumimoji="0" lang="en-US" altLang="ko-KR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ABOUT</a:t>
            </a:r>
          </a:p>
        </p:txBody>
      </p:sp>
      <p:sp>
        <p:nvSpPr>
          <p:cNvPr id="1061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6</a:t>
            </a:r>
          </a:p>
        </p:txBody>
      </p:sp>
      <p:grpSp>
        <p:nvGrpSpPr>
          <p:cNvPr id="1098" name="그룹 1097"/>
          <p:cNvGrpSpPr/>
          <p:nvPr/>
        </p:nvGrpSpPr>
        <p:grpSpPr>
          <a:xfrm>
            <a:off x="0" y="1172416"/>
            <a:ext cx="732584" cy="732584"/>
            <a:chOff x="1852123" y="524255"/>
            <a:chExt cx="884984" cy="884984"/>
          </a:xfrm>
        </p:grpSpPr>
        <p:grpSp>
          <p:nvGrpSpPr>
            <p:cNvPr id="1099" name="그룹 1012"/>
            <p:cNvGrpSpPr/>
            <p:nvPr/>
          </p:nvGrpSpPr>
          <p:grpSpPr>
            <a:xfrm>
              <a:off x="1852123" y="524255"/>
              <a:ext cx="884983" cy="884983"/>
              <a:chOff x="2023448" y="2391593"/>
              <a:chExt cx="729291" cy="729291"/>
            </a:xfrm>
          </p:grpSpPr>
          <p:pic>
            <p:nvPicPr>
              <p:cNvPr id="1100" name="Object 4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2023448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101" name="Object 4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181970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102" name="Object 48"/>
            <p:cNvSpPr txBox="1"/>
            <p:nvPr/>
          </p:nvSpPr>
          <p:spPr>
            <a:xfrm>
              <a:off x="1976618" y="789082"/>
              <a:ext cx="550836" cy="34710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01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103" name="Object 8"/>
          <p:cNvSpPr txBox="1"/>
          <p:nvPr/>
        </p:nvSpPr>
        <p:spPr>
          <a:xfrm>
            <a:off x="-10466" y="140605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FAQ</a:t>
            </a:r>
          </a:p>
        </p:txBody>
      </p:sp>
      <p:grpSp>
        <p:nvGrpSpPr>
          <p:cNvPr id="1104" name="그룹 1103"/>
          <p:cNvGrpSpPr/>
          <p:nvPr/>
        </p:nvGrpSpPr>
        <p:grpSpPr>
          <a:xfrm>
            <a:off x="4343400" y="1143000"/>
            <a:ext cx="732584" cy="732584"/>
            <a:chOff x="3634367" y="893887"/>
            <a:chExt cx="884984" cy="884984"/>
          </a:xfrm>
        </p:grpSpPr>
        <p:grpSp>
          <p:nvGrpSpPr>
            <p:cNvPr id="1105" name="그룹 1019"/>
            <p:cNvGrpSpPr/>
            <p:nvPr/>
          </p:nvGrpSpPr>
          <p:grpSpPr>
            <a:xfrm>
              <a:off x="3634367" y="893887"/>
              <a:ext cx="884983" cy="884983"/>
              <a:chOff x="3988866" y="2799215"/>
              <a:chExt cx="729291" cy="729291"/>
            </a:xfrm>
          </p:grpSpPr>
          <p:pic>
            <p:nvPicPr>
              <p:cNvPr id="1106" name="Object 70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3988866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107" name="Object 71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4147388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108" name="Object 74"/>
            <p:cNvSpPr txBox="1"/>
            <p:nvPr/>
          </p:nvSpPr>
          <p:spPr>
            <a:xfrm>
              <a:off x="3758864" y="1158112"/>
              <a:ext cx="550837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02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109" name="Object 8"/>
          <p:cNvSpPr txBox="1"/>
          <p:nvPr/>
        </p:nvSpPr>
        <p:spPr>
          <a:xfrm>
            <a:off x="4394426" y="137160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ABOUT</a:t>
            </a:r>
          </a:p>
        </p:txBody>
      </p:sp>
      <p:pic>
        <p:nvPicPr>
          <p:cNvPr id="1110" name="그림 1109"/>
          <p:cNvPicPr>
            <a:picLocks noChangeAspect="1"/>
          </p:cNvPicPr>
          <p:nvPr/>
        </p:nvPicPr>
        <p:blipFill rotWithShape="1">
          <a:blip r:embed="rId6"/>
          <a:srcRect l="3000" r="2000"/>
          <a:stretch>
            <a:fillRect/>
          </a:stretch>
        </p:blipFill>
        <p:spPr>
          <a:xfrm>
            <a:off x="4648200" y="1981200"/>
            <a:ext cx="4262966" cy="4038600"/>
          </a:xfrm>
          <a:prstGeom prst="rect">
            <a:avLst/>
          </a:prstGeom>
        </p:spPr>
      </p:pic>
      <p:pic>
        <p:nvPicPr>
          <p:cNvPr id="1111" name="그림 1110"/>
          <p:cNvPicPr>
            <a:picLocks noChangeAspect="1"/>
          </p:cNvPicPr>
          <p:nvPr/>
        </p:nvPicPr>
        <p:blipFill rotWithShape="1">
          <a:blip r:embed="rId7"/>
          <a:srcRect l="2810" t="9130" r="2930"/>
          <a:stretch>
            <a:fillRect/>
          </a:stretch>
        </p:blipFill>
        <p:spPr>
          <a:xfrm>
            <a:off x="216976" y="1905000"/>
            <a:ext cx="4303363" cy="3733800"/>
          </a:xfrm>
          <a:prstGeom prst="rect">
            <a:avLst/>
          </a:prstGeom>
        </p:spPr>
      </p:pic>
      <p:grpSp>
        <p:nvGrpSpPr>
          <p:cNvPr id="1113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114" name="Object 1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2" name="Object 65">
            <a:extLst>
              <a:ext uri="{FF2B5EF4-FFF2-40B4-BE49-F238E27FC236}">
                <a16:creationId xmlns:a16="http://schemas.microsoft.com/office/drawing/2014/main" id="{43982F0D-73C6-F200-793F-62B1D9F90D1A}"/>
              </a:ext>
            </a:extLst>
          </p:cNvPr>
          <p:cNvSpPr txBox="1"/>
          <p:nvPr/>
        </p:nvSpPr>
        <p:spPr>
          <a:xfrm>
            <a:off x="160016" y="6219497"/>
            <a:ext cx="4360324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관리자가 </a:t>
            </a:r>
            <a:r>
              <a:rPr kumimoji="0" lang="en-US" altLang="ko-KR" sz="1200" b="1" i="0" u="none" strike="noStrike" kern="0" cap="none" spc="-1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DB</a:t>
            </a:r>
            <a:r>
              <a:rPr kumimoji="0" lang="ko-KR" altLang="en-US" sz="1200" b="1" i="0" u="none" strike="noStrike" kern="0" cap="none" spc="-1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에 등록한 </a:t>
            </a:r>
            <a:r>
              <a:rPr kumimoji="0" lang="en-US" altLang="ko-KR" sz="1200" b="1" i="0" u="none" strike="noStrike" kern="0" cap="none" spc="-1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FAQ </a:t>
            </a:r>
            <a:r>
              <a:rPr kumimoji="0" lang="ko-KR" altLang="en-US" sz="1200" b="1" i="0" u="none" strike="noStrike" kern="0" cap="none" spc="-1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카테고리별 질문 및 답변이 </a:t>
            </a:r>
            <a:br>
              <a:rPr kumimoji="0" lang="en-US" altLang="ko-KR" sz="1200" b="1" i="0" u="none" strike="noStrike" kern="0" cap="none" spc="-1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</a:br>
            <a:r>
              <a:rPr kumimoji="0" lang="ko-KR" altLang="en-US" sz="1200" b="1" i="0" u="none" strike="noStrike" kern="0" cap="none" spc="-1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아코디언 형태로 출력됨</a:t>
            </a:r>
            <a:endParaRPr kumimoji="0" lang="en-US" altLang="ko-KR" sz="1200" b="1" i="0" u="none" strike="noStrike" kern="0" cap="none" spc="-100" normalizeH="0" baseline="0" dirty="0">
              <a:solidFill>
                <a:schemeClr val="tx1">
                  <a:lumMod val="85000"/>
                  <a:lumOff val="15000"/>
                </a:schemeClr>
              </a:solidFill>
              <a:latin typeface="한컴 윤고딕 230 (본문)"/>
              <a:ea typeface="한컴 윤고딕 760"/>
              <a:cs typeface="S-Core Dream 5 Medium"/>
            </a:endParaRPr>
          </a:p>
        </p:txBody>
      </p:sp>
      <p:sp>
        <p:nvSpPr>
          <p:cNvPr id="3" name="Object 65">
            <a:extLst>
              <a:ext uri="{FF2B5EF4-FFF2-40B4-BE49-F238E27FC236}">
                <a16:creationId xmlns:a16="http://schemas.microsoft.com/office/drawing/2014/main" id="{1985F5E2-E34B-BC8E-0BC1-F186DC411309}"/>
              </a:ext>
            </a:extLst>
          </p:cNvPr>
          <p:cNvSpPr txBox="1"/>
          <p:nvPr/>
        </p:nvSpPr>
        <p:spPr>
          <a:xfrm>
            <a:off x="4648200" y="6219496"/>
            <a:ext cx="4179893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영업 시간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, 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주소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, 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문의처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, </a:t>
            </a:r>
            <a:r>
              <a:rPr lang="ko-KR" altLang="en-US" sz="12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소개글이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 표시되며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, </a:t>
            </a:r>
            <a:b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</a:b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스토어까지의 </a:t>
            </a:r>
            <a:r>
              <a:rPr lang="ko-KR" altLang="en-US" sz="12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길찾기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 기능도 제공</a:t>
            </a:r>
            <a:endParaRPr kumimoji="0" lang="en-US" altLang="ko-KR" sz="1200" b="1" i="0" u="none" strike="noStrike" kern="0" cap="none" spc="-100" normalizeH="0" baseline="0" dirty="0">
              <a:solidFill>
                <a:schemeClr val="tx1">
                  <a:lumMod val="85000"/>
                  <a:lumOff val="15000"/>
                </a:schemeClr>
              </a:solidFill>
              <a:latin typeface="한컴 윤고딕 230 (본문)"/>
              <a:ea typeface="한컴 윤고딕 760"/>
              <a:cs typeface="S-Core Dream 5 Medium"/>
            </a:endParaRPr>
          </a:p>
        </p:txBody>
      </p:sp>
    </p:spTree>
    <p:extLst>
      <p:ext uri="{BB962C8B-B14F-4D97-AF65-F5344CB8AC3E}">
        <p14:creationId xmlns:p14="http://schemas.microsoft.com/office/powerpoint/2010/main" val="62194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98903" y="632098"/>
            <a:ext cx="54051" cy="5691969"/>
            <a:chOff x="2752242" y="697064"/>
            <a:chExt cx="59607" cy="62769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-356443" y="3805749"/>
              <a:ext cx="6276977" cy="596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793002" y="2897767"/>
            <a:ext cx="6799989" cy="6531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 kern="0" spc="-2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기타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28379" y="2419625"/>
            <a:ext cx="1195223" cy="349913"/>
            <a:chOff x="4108082" y="2668309"/>
            <a:chExt cx="1318066" cy="3858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85741" y="2494880"/>
              <a:ext cx="2636132" cy="77175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108082" y="2668309"/>
              <a:ext cx="1318066" cy="38587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094458" y="2477289"/>
            <a:ext cx="1428941" cy="5402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5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3 Light"/>
              </a:rPr>
              <a:t>LUCY</a:t>
            </a:r>
          </a:p>
          <a:p>
            <a:pPr lvl="0">
              <a:defRPr/>
            </a:pPr>
            <a:endParaRPr lang="en-US" sz="1500">
              <a:latin typeface="한컴 윤고딕 760"/>
              <a:ea typeface="한컴 윤고딕 760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873582" y="2628087"/>
            <a:ext cx="1495890" cy="1495890"/>
            <a:chOff x="1952375" y="2898196"/>
            <a:chExt cx="1649635" cy="16496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35231" y="2181053"/>
              <a:ext cx="3299270" cy="329927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952375" y="2898196"/>
              <a:ext cx="1649635" cy="164963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950048" y="2859782"/>
            <a:ext cx="1348219" cy="11102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</a:t>
            </a:r>
            <a:r>
              <a:rPr lang="en-US" altLang="ko-KR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4</a:t>
            </a:r>
          </a:p>
        </p:txBody>
      </p:sp>
      <p:sp>
        <p:nvSpPr>
          <p:cNvPr id="22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lang="en-US" altLang="ko-KR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4</a:t>
            </a: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lang="ko-KR" alt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기타</a:t>
            </a:r>
          </a:p>
        </p:txBody>
      </p:sp>
      <p:grpSp>
        <p:nvGrpSpPr>
          <p:cNvPr id="1007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08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1009" name="Object 10"/>
          <p:cNvSpPr txBox="1"/>
          <p:nvPr/>
        </p:nvSpPr>
        <p:spPr>
          <a:xfrm>
            <a:off x="3855331" y="4152226"/>
            <a:ext cx="3253327" cy="33214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시연 영상</a:t>
            </a:r>
          </a:p>
        </p:txBody>
      </p:sp>
      <p:sp>
        <p:nvSpPr>
          <p:cNvPr id="1010" name="Object 11"/>
          <p:cNvSpPr txBox="1"/>
          <p:nvPr/>
        </p:nvSpPr>
        <p:spPr>
          <a:xfrm>
            <a:off x="3855331" y="4435654"/>
            <a:ext cx="3172475" cy="3344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제언</a:t>
            </a:r>
          </a:p>
        </p:txBody>
      </p:sp>
    </p:spTree>
    <p:extLst>
      <p:ext uri="{BB962C8B-B14F-4D97-AF65-F5344CB8AC3E}">
        <p14:creationId xmlns:p14="http://schemas.microsoft.com/office/powerpoint/2010/main" val="1339611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9429" y="1638312"/>
            <a:ext cx="3225679" cy="695723"/>
            <a:chOff x="3249073" y="1806695"/>
            <a:chExt cx="3557208" cy="7672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249073" y="1806695"/>
              <a:ext cx="3557208" cy="76722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565672"/>
            <a:ext cx="3828553" cy="572665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85753" y="1248899"/>
            <a:ext cx="1445366" cy="56847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32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4 Regular"/>
              </a:rPr>
              <a:t>목차</a:t>
            </a:r>
            <a:endParaRPr lang="en-US" sz="3200">
              <a:latin typeface="한컴 윤고딕 760"/>
              <a:ea typeface="한컴 윤고딕 760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220055" y="3451057"/>
            <a:ext cx="5691969" cy="54051"/>
            <a:chOff x="-356443" y="3805749"/>
            <a:chExt cx="6276977" cy="596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-356443" y="3805749"/>
              <a:ext cx="6276977" cy="596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651385" y="1736025"/>
            <a:ext cx="594843" cy="3956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20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01</a:t>
            </a:r>
            <a:endParaRPr lang="en-US" sz="2000">
              <a:latin typeface="한컴 윤고딕 760"/>
              <a:ea typeface="한컴 윤고딕 76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51385" y="2814998"/>
            <a:ext cx="594843" cy="39302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20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02</a:t>
            </a:r>
            <a:endParaRPr lang="en-US" sz="2000">
              <a:latin typeface="한컴 윤고딕 760"/>
              <a:ea typeface="한컴 윤고딕 76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51385" y="3893971"/>
            <a:ext cx="594843" cy="39037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20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03</a:t>
            </a:r>
            <a:endParaRPr lang="en-US" sz="2000">
              <a:latin typeface="한컴 윤고딕 760"/>
              <a:ea typeface="한컴 윤고딕 76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51385" y="4972944"/>
            <a:ext cx="594843" cy="38772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20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04</a:t>
            </a:r>
            <a:endParaRPr lang="en-US" sz="2000">
              <a:latin typeface="한컴 윤고딕 760"/>
              <a:ea typeface="한컴 윤고딕 760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2579125" y="1846027"/>
            <a:ext cx="90238" cy="90238"/>
            <a:chOff x="2730432" y="2035758"/>
            <a:chExt cx="99513" cy="995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730432" y="2035758"/>
              <a:ext cx="99513" cy="995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79125" y="2925342"/>
            <a:ext cx="90238" cy="90238"/>
            <a:chOff x="2730432" y="3226003"/>
            <a:chExt cx="99513" cy="9951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730432" y="3226003"/>
              <a:ext cx="99513" cy="995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84090" y="5083288"/>
            <a:ext cx="90238" cy="90238"/>
            <a:chOff x="2735907" y="5605738"/>
            <a:chExt cx="99513" cy="9951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735907" y="5605738"/>
              <a:ext cx="99513" cy="995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84090" y="3984453"/>
            <a:ext cx="90238" cy="90238"/>
            <a:chOff x="2735907" y="4393967"/>
            <a:chExt cx="99513" cy="9951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735907" y="4393967"/>
              <a:ext cx="99513" cy="99513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730200" y="1732681"/>
            <a:ext cx="1165359" cy="29423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4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Contents</a:t>
            </a:r>
            <a:endParaRPr lang="en-US" sz="1400">
              <a:latin typeface="한컴 윤고딕 760"/>
              <a:ea typeface="한컴 윤고딕 760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3049429" y="2682740"/>
            <a:ext cx="3225679" cy="695723"/>
            <a:chOff x="3249073" y="2958466"/>
            <a:chExt cx="3557208" cy="76722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249073" y="2958466"/>
              <a:ext cx="3557208" cy="7672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49429" y="3727166"/>
            <a:ext cx="3225679" cy="695723"/>
            <a:chOff x="3249073" y="4110236"/>
            <a:chExt cx="3557208" cy="76722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249073" y="4110236"/>
              <a:ext cx="3557208" cy="76722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049429" y="4771592"/>
            <a:ext cx="3225679" cy="695723"/>
            <a:chOff x="3249073" y="5262006"/>
            <a:chExt cx="3557208" cy="76722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249073" y="5262006"/>
              <a:ext cx="3557208" cy="767228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4149716" y="1828800"/>
            <a:ext cx="2632084" cy="64367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개요</a:t>
            </a:r>
          </a:p>
          <a:p>
            <a:pPr lvl="0">
              <a:defRPr/>
            </a:pPr>
            <a:endParaRPr lang="en-US">
              <a:latin typeface="한컴 윤고딕 760"/>
              <a:ea typeface="한컴 윤고딕 760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49716" y="2873227"/>
            <a:ext cx="2632084" cy="63959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개발 내용</a:t>
            </a:r>
          </a:p>
          <a:p>
            <a:pPr lvl="0">
              <a:defRPr/>
            </a:pPr>
            <a:endParaRPr lang="en-US">
              <a:latin typeface="한컴 윤고딕 760"/>
              <a:ea typeface="한컴 윤고딕 760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149716" y="3917654"/>
            <a:ext cx="2632084" cy="64291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시스템 구성</a:t>
            </a:r>
          </a:p>
          <a:p>
            <a:pPr lvl="0">
              <a:defRPr/>
            </a:pPr>
            <a:endParaRPr lang="en-US">
              <a:latin typeface="한컴 윤고딕 760"/>
              <a:ea typeface="한컴 윤고딕 760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149716" y="4962082"/>
            <a:ext cx="2632084" cy="36048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기타</a:t>
            </a:r>
          </a:p>
        </p:txBody>
      </p:sp>
      <p:sp>
        <p:nvSpPr>
          <p:cNvPr id="50" name="Object 50"/>
          <p:cNvSpPr txBox="1"/>
          <p:nvPr/>
        </p:nvSpPr>
        <p:spPr>
          <a:xfrm rot="16200000">
            <a:off x="8245572" y="1964054"/>
            <a:ext cx="2246556" cy="49149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목차</a:t>
            </a:r>
          </a:p>
          <a:p>
            <a:pPr lvl="0" algn="r">
              <a:defRPr/>
            </a:pPr>
            <a:endParaRPr lang="en-US" sz="1300">
              <a:latin typeface="한컴 윤고딕 760"/>
              <a:ea typeface="한컴 윤고딕 760"/>
            </a:endParaRPr>
          </a:p>
        </p:txBody>
      </p:sp>
      <p:grpSp>
        <p:nvGrpSpPr>
          <p:cNvPr id="1014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15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709435" y="2208003"/>
            <a:ext cx="2454748" cy="3427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700" kern="0" spc="-100">
                <a:solidFill>
                  <a:srgbClr val="00D0FF"/>
                </a:solidFill>
                <a:latin typeface="한컴 윤고딕 760"/>
                <a:ea typeface="한컴 윤고딕 760"/>
                <a:cs typeface="S-Core Dream 4 Regular"/>
              </a:rPr>
              <a:t>넣을까요 말까요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4114800" y="1526945"/>
            <a:ext cx="1437798" cy="3804110"/>
            <a:chOff x="4455112" y="1712464"/>
            <a:chExt cx="1585572" cy="41950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455112" y="1712464"/>
              <a:ext cx="1585572" cy="41950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92721" y="1434245"/>
            <a:ext cx="338492" cy="338492"/>
            <a:chOff x="5061258" y="1581654"/>
            <a:chExt cx="373282" cy="3732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061258" y="1581654"/>
              <a:ext cx="373282" cy="37328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300143" y="4847442"/>
            <a:ext cx="1123647" cy="23700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000" kern="0" spc="-100">
                <a:solidFill>
                  <a:srgbClr val="60B0B6"/>
                </a:solidFill>
                <a:latin typeface="S-Core Dream 5 Medium"/>
                <a:cs typeface="S-Core Dream 5 Medium"/>
              </a:rPr>
              <a:t>키워드 입력</a:t>
            </a:r>
            <a:endParaRPr lang="en-US"/>
          </a:p>
        </p:txBody>
      </p:sp>
      <p:sp>
        <p:nvSpPr>
          <p:cNvPr id="14" name="Object 14"/>
          <p:cNvSpPr txBox="1"/>
          <p:nvPr/>
        </p:nvSpPr>
        <p:spPr>
          <a:xfrm>
            <a:off x="4047826" y="4983480"/>
            <a:ext cx="1628281" cy="2299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lvl="0" algn="ctr">
              <a:defRPr/>
            </a:pPr>
            <a:r>
              <a:rPr lang="en-US" sz="900" dirty="0" err="1">
                <a:solidFill>
                  <a:srgbClr val="60B0B6"/>
                </a:solidFill>
                <a:latin typeface="S-Core Dream 3 Light"/>
                <a:cs typeface="S-Core Dream 3 Light"/>
              </a:rPr>
              <a:t>세부</a:t>
            </a:r>
            <a:r>
              <a:rPr lang="en-US" sz="900" dirty="0">
                <a:solidFill>
                  <a:srgbClr val="60B0B6"/>
                </a:solidFill>
                <a:latin typeface="S-Core Dream 3 Light"/>
                <a:cs typeface="S-Core Dream 3 Light"/>
              </a:rPr>
              <a:t> </a:t>
            </a:r>
            <a:r>
              <a:rPr lang="en-US" sz="900" dirty="0" err="1">
                <a:solidFill>
                  <a:srgbClr val="60B0B6"/>
                </a:solidFill>
                <a:latin typeface="S-Core Dream 3 Light"/>
                <a:cs typeface="S-Core Dream 3 Light"/>
              </a:rPr>
              <a:t>내용</a:t>
            </a:r>
            <a:r>
              <a:rPr lang="en-US" sz="900" dirty="0">
                <a:solidFill>
                  <a:srgbClr val="60B0B6"/>
                </a:solidFill>
                <a:latin typeface="S-Core Dream 3 Light"/>
                <a:cs typeface="S-Core Dream 3 Light"/>
              </a:rPr>
              <a:t> </a:t>
            </a:r>
            <a:r>
              <a:rPr lang="en-US" sz="900" dirty="0" err="1">
                <a:solidFill>
                  <a:srgbClr val="60B0B6"/>
                </a:solidFill>
                <a:latin typeface="S-Core Dream 3 Light"/>
                <a:cs typeface="S-Core Dream 3 Light"/>
              </a:rPr>
              <a:t>입력</a:t>
            </a:r>
            <a:endParaRPr lang="en-US" dirty="0"/>
          </a:p>
        </p:txBody>
      </p: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20297" y="1552864"/>
            <a:ext cx="1437798" cy="380411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777372" y="4847442"/>
            <a:ext cx="1123647" cy="23700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000" kern="0" spc="-100">
                <a:solidFill>
                  <a:srgbClr val="FFFFFF"/>
                </a:solidFill>
                <a:latin typeface="S-Core Dream 5 Medium"/>
                <a:cs typeface="S-Core Dream 5 Medium"/>
              </a:rPr>
              <a:t>키워드 입력</a:t>
            </a:r>
            <a:endParaRPr lang="en-US"/>
          </a:p>
        </p:txBody>
      </p:sp>
      <p:sp>
        <p:nvSpPr>
          <p:cNvPr id="19" name="Object 19"/>
          <p:cNvSpPr txBox="1"/>
          <p:nvPr/>
        </p:nvSpPr>
        <p:spPr>
          <a:xfrm>
            <a:off x="2525055" y="4983480"/>
            <a:ext cx="1628281" cy="2299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lvl="0" algn="ctr">
              <a:defRPr/>
            </a:pPr>
            <a:r>
              <a:rPr lang="en-US" sz="900">
                <a:solidFill>
                  <a:srgbClr val="FFFFFF"/>
                </a:solidFill>
                <a:latin typeface="S-Core Dream 3 Light"/>
                <a:cs typeface="S-Core Dream 3 Light"/>
              </a:rPr>
              <a:t>세부 내용 입력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>
            <a:off x="5665838" y="1552864"/>
            <a:ext cx="1437798" cy="3804110"/>
            <a:chOff x="6134390" y="1712464"/>
            <a:chExt cx="1585572" cy="41950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134390" y="1712464"/>
              <a:ext cx="1585572" cy="4195088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5822914" y="4847442"/>
            <a:ext cx="1123647" cy="23700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000" kern="0" spc="-100">
                <a:solidFill>
                  <a:srgbClr val="FFFFFF"/>
                </a:solidFill>
                <a:latin typeface="S-Core Dream 5 Medium"/>
                <a:cs typeface="S-Core Dream 5 Medium"/>
              </a:rPr>
              <a:t>키워드 입력</a:t>
            </a:r>
            <a:endParaRPr lang="en-US"/>
          </a:p>
        </p:txBody>
      </p:sp>
      <p:sp>
        <p:nvSpPr>
          <p:cNvPr id="24" name="Object 24"/>
          <p:cNvSpPr txBox="1"/>
          <p:nvPr/>
        </p:nvSpPr>
        <p:spPr>
          <a:xfrm>
            <a:off x="5570597" y="4983480"/>
            <a:ext cx="1628281" cy="2299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lvl="0" algn="ctr">
              <a:defRPr/>
            </a:pPr>
            <a:r>
              <a:rPr lang="en-US" sz="900">
                <a:solidFill>
                  <a:srgbClr val="FFFFFF"/>
                </a:solidFill>
                <a:latin typeface="S-Core Dream 3 Light"/>
                <a:cs typeface="S-Core Dream 3 Light"/>
              </a:rPr>
              <a:t>세부 내용 입력</a:t>
            </a:r>
            <a:endParaRPr lang="en-US"/>
          </a:p>
        </p:txBody>
      </p:sp>
      <p:grpSp>
        <p:nvGrpSpPr>
          <p:cNvPr id="1006" name="그룹 1006"/>
          <p:cNvGrpSpPr/>
          <p:nvPr/>
        </p:nvGrpSpPr>
        <p:grpSpPr>
          <a:xfrm>
            <a:off x="7188609" y="1552864"/>
            <a:ext cx="1437798" cy="3804110"/>
            <a:chOff x="7813668" y="1712464"/>
            <a:chExt cx="1585572" cy="41950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813668" y="1712464"/>
              <a:ext cx="1585572" cy="419508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7345684" y="4847442"/>
            <a:ext cx="1123648" cy="23700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000" kern="0" spc="-100">
                <a:solidFill>
                  <a:srgbClr val="FFFFFF"/>
                </a:solidFill>
                <a:latin typeface="S-Core Dream 5 Medium"/>
                <a:cs typeface="S-Core Dream 5 Medium"/>
              </a:rPr>
              <a:t>키워드 입력</a:t>
            </a:r>
            <a:endParaRPr lang="en-US"/>
          </a:p>
        </p:txBody>
      </p:sp>
      <p:sp>
        <p:nvSpPr>
          <p:cNvPr id="29" name="Object 29"/>
          <p:cNvSpPr txBox="1"/>
          <p:nvPr/>
        </p:nvSpPr>
        <p:spPr>
          <a:xfrm>
            <a:off x="7093367" y="4983480"/>
            <a:ext cx="1628281" cy="2299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lvl="0" algn="ctr">
              <a:defRPr/>
            </a:pPr>
            <a:r>
              <a:rPr lang="en-US" sz="900">
                <a:solidFill>
                  <a:srgbClr val="FFFFFF"/>
                </a:solidFill>
                <a:latin typeface="S-Core Dream 3 Light"/>
                <a:cs typeface="S-Core Dream 3 Light"/>
              </a:rPr>
              <a:t>세부 내용 입력</a:t>
            </a:r>
            <a:endParaRPr lang="en-US"/>
          </a:p>
        </p:txBody>
      </p:sp>
      <p:sp>
        <p:nvSpPr>
          <p:cNvPr id="38" name="Object 38"/>
          <p:cNvSpPr txBox="1"/>
          <p:nvPr/>
        </p:nvSpPr>
        <p:spPr>
          <a:xfrm>
            <a:off x="609600" y="3657600"/>
            <a:ext cx="1756027" cy="68503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lvl="0">
              <a:defRPr/>
            </a:pPr>
            <a:r>
              <a:rPr lang="en-US" sz="13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이곳에는 페이지에 대한 세부적인 설명을 입력해주세요. </a:t>
            </a:r>
            <a:endParaRPr lang="en-US" sz="1300">
              <a:latin typeface="한컴 윤고딕 760"/>
              <a:ea typeface="한컴 윤고딕 760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719537" y="3354137"/>
            <a:ext cx="263935" cy="74434"/>
            <a:chOff x="679720" y="3698868"/>
            <a:chExt cx="291062" cy="8208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79720" y="3698868"/>
              <a:ext cx="82085" cy="82085"/>
              <a:chOff x="679720" y="3698868"/>
              <a:chExt cx="82085" cy="8208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644035" y="3663183"/>
                <a:ext cx="164170" cy="164170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679720" y="3698868"/>
                <a:ext cx="82085" cy="8208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9610" y="3698868"/>
              <a:ext cx="81171" cy="81171"/>
              <a:chOff x="889610" y="3698868"/>
              <a:chExt cx="81171" cy="8117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854323" y="3663580"/>
                <a:ext cx="162343" cy="162343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889610" y="3698868"/>
                <a:ext cx="81171" cy="8117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13" name="Object 7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grpSp>
        <p:nvGrpSpPr>
          <p:cNvPr id="1015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16" name="Object 10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1017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4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기타</a:t>
            </a:r>
          </a:p>
        </p:txBody>
      </p:sp>
      <p:sp>
        <p:nvSpPr>
          <p:cNvPr id="1018" name="Object 20"/>
          <p:cNvSpPr txBox="1"/>
          <p:nvPr/>
        </p:nvSpPr>
        <p:spPr>
          <a:xfrm>
            <a:off x="671036" y="949210"/>
            <a:ext cx="3698405" cy="80339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1</a:t>
            </a:r>
            <a:r>
              <a:rPr kumimoji="0" lang="ko-KR" alt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 시연 영상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srgbClr val="000000"/>
              </a:solidFill>
              <a:latin typeface="한컴 윤고딕 760"/>
              <a:ea typeface="한컴 윤고딕 76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659313" y="2309499"/>
            <a:ext cx="4293685" cy="10032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단기 웹 개발에 매우 효율적인 언어들을 충분히 활용함으로써 단기간 내에 기획부터 배포까지 웹 개발의 전체 프로세스를 체득할 수 있었습니다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. CRUD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부터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Ajax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비동기 처리까지 기본 개발 능력뿐만 아니라 화면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/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기능 정의서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등 문서 작업 능력까지 기를 수 있는 시간이었습니다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63181" y="1953638"/>
            <a:ext cx="3756419" cy="3590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#1 </a:t>
            </a:r>
            <a:r>
              <a:rPr lang="ko-KR" altLang="en-US" sz="1800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웹 개발 전체 프로세스를 습득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59313" y="3698742"/>
            <a:ext cx="4293685" cy="100470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개발 시에는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Git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을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,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문서 작업 시에는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Google Drive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혹은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Figma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등 협업 기능을 제공하는 각종 온라인 문서 제작 플랫폼을 활용하여 본 프로젝트 참여 개발자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2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인 상호 간 매우 원거리에 거주하고 있음에도 원활하게 협업하는 법을 배울 수 있었습니다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  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63181" y="3342881"/>
            <a:ext cx="3680219" cy="36043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#2 </a:t>
            </a:r>
            <a:r>
              <a:rPr lang="ko-KR" altLang="en-US" sz="1800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다양한 툴을 활용한 협업 능력 향상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59313" y="5063711"/>
            <a:ext cx="4293685" cy="82083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본 프로젝트는 실사용을 목적으로 제작되지 않았기에 주문 및 배송 기능이 빠져 있습니다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이에 따라 실제 사용을 목적으로 프로젝트가 보안이 되어야 한다면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,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주문 및 배송 기능 추가가 필요할 것입니다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.</a:t>
            </a:r>
            <a:endParaRPr lang="ko-KR" altLang="en-US" sz="1200">
              <a:solidFill>
                <a:srgbClr val="000000"/>
              </a:solidFill>
              <a:latin typeface="한컴 윤고딕 760"/>
              <a:ea typeface="한컴 윤고딕 760"/>
              <a:cs typeface="Gmarket Sans 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3181" y="4707850"/>
            <a:ext cx="4518419" cy="3670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#3</a:t>
            </a:r>
            <a:r>
              <a:rPr lang="ko-KR" altLang="en-US" sz="1800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 실사용 시 주문 및 배송 기능 추가가 필요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71036" y="949210"/>
            <a:ext cx="3698405" cy="80339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2900" kern="0" spc="-40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lang="en-US" altLang="ko-KR" sz="2900" kern="0" spc="-40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2</a:t>
            </a:r>
            <a:r>
              <a:rPr lang="ko-KR" altLang="en-US" sz="2900" kern="0" spc="-40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 제언</a:t>
            </a:r>
          </a:p>
          <a:p>
            <a:pPr lvl="0">
              <a:defRPr/>
            </a:pPr>
            <a:endParaRPr lang="en-US">
              <a:latin typeface="한컴 윤고딕 760"/>
              <a:ea typeface="한컴 윤고딕 760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2590800" y="3120445"/>
            <a:ext cx="5116212" cy="60935"/>
            <a:chOff x="3003151" y="3441158"/>
            <a:chExt cx="5642045" cy="6719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3003151" y="3441158"/>
              <a:ext cx="5642045" cy="67198"/>
            </a:xfrm>
            <a:prstGeom prst="rect">
              <a:avLst/>
            </a:prstGeom>
          </p:spPr>
        </p:pic>
      </p:grpSp>
      <p:grpSp>
        <p:nvGrpSpPr>
          <p:cNvPr id="1007" name="그룹 1002"/>
          <p:cNvGrpSpPr/>
          <p:nvPr/>
        </p:nvGrpSpPr>
        <p:grpSpPr>
          <a:xfrm>
            <a:off x="5966631" y="3429000"/>
            <a:ext cx="5691969" cy="54051"/>
            <a:chOff x="6512971" y="3843675"/>
            <a:chExt cx="6276977" cy="59607"/>
          </a:xfrm>
        </p:grpSpPr>
        <p:pic>
          <p:nvPicPr>
            <p:cNvPr id="1008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09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4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기타</a:t>
            </a:r>
          </a:p>
        </p:txBody>
      </p:sp>
      <p:pic>
        <p:nvPicPr>
          <p:cNvPr id="1013" name="Picture 4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448027" y="592815"/>
            <a:ext cx="2842533" cy="129616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016" name="그림 10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10200" y="3200400"/>
            <a:ext cx="2880360" cy="12192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017" name="그림 10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48027" y="4499565"/>
            <a:ext cx="2842533" cy="123145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966A2E5-319B-9DA9-0971-EAB96D5A12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027" y="1908027"/>
            <a:ext cx="2842533" cy="123145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98903" y="632098"/>
            <a:ext cx="54051" cy="5691969"/>
            <a:chOff x="2752242" y="697064"/>
            <a:chExt cx="59607" cy="62769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-356443" y="3805749"/>
              <a:ext cx="6276977" cy="596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793002" y="2897767"/>
            <a:ext cx="6799989" cy="6531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 kern="0" spc="-2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감사합니다</a:t>
            </a:r>
            <a:r>
              <a:rPr lang="en-US" altLang="ko-KR" sz="3700" kern="0" spc="-2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!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28379" y="2419625"/>
            <a:ext cx="1195223" cy="349913"/>
            <a:chOff x="4108082" y="2668309"/>
            <a:chExt cx="1318066" cy="3858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85741" y="2494880"/>
              <a:ext cx="2636132" cy="77175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108082" y="2668309"/>
              <a:ext cx="1318066" cy="38587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094458" y="2477289"/>
            <a:ext cx="1428941" cy="5402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5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3 Light"/>
              </a:rPr>
              <a:t>LUCY</a:t>
            </a:r>
          </a:p>
          <a:p>
            <a:pPr lvl="0">
              <a:defRPr/>
            </a:pPr>
            <a:endParaRPr lang="en-US" sz="1500">
              <a:latin typeface="한컴 윤고딕 760"/>
              <a:ea typeface="한컴 윤고딕 76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50048" y="2859782"/>
            <a:ext cx="1348219" cy="11102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</a:t>
            </a:r>
            <a:r>
              <a:rPr lang="en-US" altLang="ko-KR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4</a:t>
            </a:r>
          </a:p>
        </p:txBody>
      </p:sp>
      <p:grpSp>
        <p:nvGrpSpPr>
          <p:cNvPr id="1007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08" name="Object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9134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98903" y="632098"/>
            <a:ext cx="54051" cy="5691969"/>
            <a:chOff x="2752242" y="697064"/>
            <a:chExt cx="59607" cy="62769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-356443" y="3805749"/>
              <a:ext cx="6276977" cy="596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793002" y="2897767"/>
            <a:ext cx="6799989" cy="6531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3700" kern="0" spc="-2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개요</a:t>
            </a:r>
            <a:endParaRPr lang="en-US" sz="3700">
              <a:latin typeface="한컴 윤고딕 760"/>
              <a:ea typeface="한컴 윤고딕 76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855331" y="4152226"/>
            <a:ext cx="3253327" cy="33214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LUCY</a:t>
            </a:r>
            <a:r>
              <a:rPr lang="ko-KR" altLang="en-US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소개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855331" y="4435654"/>
            <a:ext cx="3172475" cy="3344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개발 목적</a:t>
            </a:r>
            <a:r>
              <a:rPr lang="en-US" altLang="ko-KR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/</a:t>
            </a:r>
            <a:r>
              <a:rPr lang="ko-KR" altLang="en-US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기간</a:t>
            </a:r>
            <a:r>
              <a:rPr lang="en-US" altLang="ko-KR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/</a:t>
            </a:r>
            <a:r>
              <a:rPr lang="ko-KR" altLang="en-US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인원</a:t>
            </a:r>
            <a:r>
              <a:rPr lang="en-US" altLang="ko-KR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/</a:t>
            </a:r>
            <a:r>
              <a:rPr lang="ko-KR" altLang="en-US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주요 기능</a:t>
            </a:r>
            <a:endParaRPr lang="en-US" sz="1600">
              <a:latin typeface="한컴 윤고딕 760"/>
              <a:ea typeface="한컴 윤고딕 760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3828379" y="2419625"/>
            <a:ext cx="1195223" cy="349913"/>
            <a:chOff x="4108082" y="2668309"/>
            <a:chExt cx="1318066" cy="3858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85741" y="2494880"/>
              <a:ext cx="2636132" cy="77175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108082" y="2668309"/>
              <a:ext cx="1318066" cy="38587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094458" y="2477289"/>
            <a:ext cx="1428941" cy="5402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5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3 Light"/>
              </a:rPr>
              <a:t>LUCY</a:t>
            </a:r>
          </a:p>
          <a:p>
            <a:pPr lvl="0">
              <a:defRPr/>
            </a:pPr>
            <a:endParaRPr lang="en-US" sz="1500">
              <a:latin typeface="한컴 윤고딕 760"/>
              <a:ea typeface="한컴 윤고딕 760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873582" y="2628087"/>
            <a:ext cx="1495890" cy="1495890"/>
            <a:chOff x="1952375" y="2898196"/>
            <a:chExt cx="1649635" cy="16496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35231" y="2181053"/>
              <a:ext cx="3299270" cy="329927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952375" y="2898196"/>
              <a:ext cx="1649635" cy="164963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950048" y="2859782"/>
            <a:ext cx="1348219" cy="11102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01</a:t>
            </a:r>
            <a:endParaRPr lang="en-US" sz="6700">
              <a:latin typeface="한컴 윤고딕 760"/>
              <a:ea typeface="한컴 윤고딕 760"/>
            </a:endParaRPr>
          </a:p>
        </p:txBody>
      </p:sp>
      <p:sp>
        <p:nvSpPr>
          <p:cNvPr id="22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01 </a:t>
            </a:r>
            <a:r>
              <a:rPr lang="ko-KR" alt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개요</a:t>
            </a:r>
          </a:p>
        </p:txBody>
      </p:sp>
      <p:grpSp>
        <p:nvGrpSpPr>
          <p:cNvPr id="1007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08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03548" y="632134"/>
            <a:ext cx="54051" cy="5691896"/>
            <a:chOff x="2752242" y="697064"/>
            <a:chExt cx="59607" cy="62769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-356443" y="3805749"/>
              <a:ext cx="6276977" cy="5960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62000" y="635495"/>
            <a:ext cx="3273227" cy="294590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495800" y="1447800"/>
            <a:ext cx="3942595" cy="112477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7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4 Regular"/>
              </a:rPr>
              <a:t>'LUCY'는 </a:t>
            </a:r>
            <a:r>
              <a:rPr lang="en-US" sz="1700" b="1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4 Regular"/>
              </a:rPr>
              <a:t>회원제</a:t>
            </a:r>
            <a:r>
              <a:rPr lang="en-US" sz="17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4 Regular"/>
              </a:rPr>
              <a:t>로 운영되는 </a:t>
            </a:r>
            <a:br>
              <a:rPr lang="ko-KR" altLang="en-US" sz="17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4 Regular"/>
              </a:rPr>
            </a:br>
            <a:r>
              <a:rPr lang="en-US" sz="1700" b="1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4 Regular"/>
              </a:rPr>
              <a:t>온라인 패션 상품 스토어</a:t>
            </a:r>
            <a:r>
              <a:rPr lang="en-US" sz="17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4 Regular"/>
              </a:rPr>
              <a:t>입니다. </a:t>
            </a:r>
          </a:p>
          <a:p>
            <a:pPr lvl="0">
              <a:defRPr/>
            </a:pPr>
            <a:r>
              <a:rPr lang="ko-KR" altLang="en-US" sz="1700" kern="0" spc="-100">
                <a:solidFill>
                  <a:srgbClr val="00D0FF"/>
                </a:solidFill>
                <a:latin typeface="한컴 윤고딕 760"/>
                <a:ea typeface="한컴 윤고딕 760"/>
                <a:cs typeface="S-Core Dream 4 Regular"/>
              </a:rPr>
              <a:t>쇼핑몰의 기본 핵심 기능들이 구현되어 있습니다</a:t>
            </a:r>
            <a:r>
              <a:rPr lang="en-US" altLang="ko-KR" sz="1700" kern="0" spc="-100">
                <a:solidFill>
                  <a:srgbClr val="00D0FF"/>
                </a:solidFill>
                <a:latin typeface="한컴 윤고딕 760"/>
                <a:ea typeface="한컴 윤고딕 760"/>
                <a:cs typeface="S-Core Dream 4 Regular"/>
              </a:rPr>
              <a:t>.</a:t>
            </a:r>
            <a:r>
              <a:rPr lang="ko-KR" altLang="en-US" sz="1700" kern="0" spc="-100">
                <a:solidFill>
                  <a:srgbClr val="00D0FF"/>
                </a:solidFill>
                <a:latin typeface="한컴 윤고딕 760"/>
                <a:ea typeface="한컴 윤고딕 760"/>
                <a:cs typeface="S-Core Dream 4 Regular"/>
              </a:rPr>
              <a:t> </a:t>
            </a:r>
          </a:p>
        </p:txBody>
      </p:sp>
      <p:grpSp>
        <p:nvGrpSpPr>
          <p:cNvPr id="1003" name="그룹 1003"/>
          <p:cNvGrpSpPr/>
          <p:nvPr/>
        </p:nvGrpSpPr>
        <p:grpSpPr>
          <a:xfrm>
            <a:off x="4334074" y="895522"/>
            <a:ext cx="494069" cy="394186"/>
            <a:chOff x="4665751" y="1441844"/>
            <a:chExt cx="544849" cy="4347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0800000">
              <a:off x="4665751" y="1441844"/>
              <a:ext cx="544849" cy="4347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02978" y="2501414"/>
            <a:ext cx="494069" cy="394186"/>
            <a:chOff x="8601459" y="3212786"/>
            <a:chExt cx="544849" cy="4347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601459" y="3212786"/>
              <a:ext cx="544849" cy="434700"/>
            </a:xfrm>
            <a:prstGeom prst="rect">
              <a:avLst/>
            </a:prstGeom>
          </p:spPr>
        </p:pic>
      </p:grpSp>
      <p:sp>
        <p:nvSpPr>
          <p:cNvPr id="1008" name="Object 6"/>
          <p:cNvSpPr txBox="1"/>
          <p:nvPr/>
        </p:nvSpPr>
        <p:spPr>
          <a:xfrm>
            <a:off x="997026" y="3630466"/>
            <a:ext cx="2450680" cy="2943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한컴 윤고딕 760"/>
                <a:ea typeface="한컴 윤고딕 760"/>
              </a:rPr>
              <a:t>개발 목적</a:t>
            </a:r>
          </a:p>
        </p:txBody>
      </p:sp>
      <p:sp>
        <p:nvSpPr>
          <p:cNvPr id="1009" name="Object 7"/>
          <p:cNvSpPr txBox="1"/>
          <p:nvPr/>
        </p:nvSpPr>
        <p:spPr>
          <a:xfrm>
            <a:off x="1017806" y="3925190"/>
            <a:ext cx="2724066" cy="12003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22000" lvl="0" indent="-222000" algn="l">
              <a:buFontTx/>
              <a:buBlip>
                <a:blip r:embed="rId6"/>
              </a:buBlip>
              <a:defRPr/>
            </a:pPr>
            <a:r>
              <a:rPr kumimoji="0" lang="ko-KR" altLang="en-US" sz="1200" b="1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웹 개발 역량 </a:t>
            </a:r>
            <a:r>
              <a:rPr kumimoji="0" lang="ko-KR" altLang="en-US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및 </a:t>
            </a:r>
            <a:r>
              <a:rPr kumimoji="0" lang="ko-KR" altLang="en-US" sz="1200" b="1" i="0" u="none" strike="noStrike" kern="0" cap="none" spc="-100" normalizeH="0" baseline="0" dirty="0" err="1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팀웍</a:t>
            </a:r>
            <a:r>
              <a:rPr kumimoji="0" lang="ko-KR" altLang="en-US" sz="1200" b="1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 능력 </a:t>
            </a:r>
            <a:r>
              <a:rPr kumimoji="0" lang="ko-KR" altLang="en-US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향상을 위함</a:t>
            </a:r>
          </a:p>
          <a:p>
            <a:pPr marL="222000" lvl="0" indent="-222000" algn="l">
              <a:buFontTx/>
              <a:buBlip>
                <a:blip r:embed="rId6"/>
              </a:buBlip>
              <a:defRPr/>
            </a:pPr>
            <a:r>
              <a:rPr kumimoji="0" lang="ko-KR" altLang="en-US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쇼핑몰은 홍보형이나 커뮤니티형 웹 사이트에 비해 다소 </a:t>
            </a:r>
            <a:r>
              <a:rPr kumimoji="0" lang="ko-KR" altLang="en-US" sz="1200" b="1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복잡한 기능을 요구</a:t>
            </a:r>
            <a:r>
              <a:rPr kumimoji="0" lang="ko-KR" altLang="en-US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하여 </a:t>
            </a:r>
            <a:r>
              <a:rPr kumimoji="0" lang="ko-KR" altLang="en-US" sz="1200" b="1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개발 난이도가 높기 때문</a:t>
            </a:r>
            <a:r>
              <a:rPr kumimoji="0" lang="ko-KR" altLang="en-US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에 </a:t>
            </a:r>
            <a:r>
              <a:rPr kumimoji="0" lang="ko-KR" altLang="en-US" sz="1200" b="1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웹의 구동 원리 및 웹 개발 실무를 익히기에 적합</a:t>
            </a:r>
            <a:r>
              <a:rPr kumimoji="0" lang="ko-KR" altLang="en-US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하다고 판단 </a:t>
            </a:r>
          </a:p>
        </p:txBody>
      </p:sp>
      <p:sp>
        <p:nvSpPr>
          <p:cNvPr id="1010" name="Object 8"/>
          <p:cNvSpPr txBox="1"/>
          <p:nvPr/>
        </p:nvSpPr>
        <p:spPr>
          <a:xfrm>
            <a:off x="1015526" y="5168377"/>
            <a:ext cx="2573199" cy="2933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5 Medium"/>
              </a:rPr>
              <a:t>개발 기간</a:t>
            </a:r>
          </a:p>
        </p:txBody>
      </p:sp>
      <p:sp>
        <p:nvSpPr>
          <p:cNvPr id="1011" name="Object 9"/>
          <p:cNvSpPr txBox="1"/>
          <p:nvPr/>
        </p:nvSpPr>
        <p:spPr>
          <a:xfrm>
            <a:off x="1070398" y="5463981"/>
            <a:ext cx="1313950" cy="27699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2023</a:t>
            </a:r>
            <a:r>
              <a:rPr kumimoji="0" lang="ko-KR" altLang="en-US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년 </a:t>
            </a:r>
            <a:r>
              <a:rPr kumimoji="0" lang="en-US" altLang="ko-KR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1</a:t>
            </a:r>
            <a:r>
              <a:rPr kumimoji="0" lang="ko-KR" altLang="en-US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월 한 달 간</a:t>
            </a:r>
            <a:endParaRPr kumimoji="0" lang="en-US" sz="1200" b="0" i="0" u="none" strike="noStrike" kern="1200" cap="none" spc="0" normalizeH="0" baseline="0" dirty="0">
              <a:solidFill>
                <a:srgbClr val="000000"/>
              </a:solidFill>
              <a:latin typeface="한컴 윤고딕 760"/>
              <a:ea typeface="한컴 윤고딕 760"/>
            </a:endParaRPr>
          </a:p>
        </p:txBody>
      </p:sp>
      <p:sp>
        <p:nvSpPr>
          <p:cNvPr id="1012" name="Object 10"/>
          <p:cNvSpPr txBox="1"/>
          <p:nvPr/>
        </p:nvSpPr>
        <p:spPr>
          <a:xfrm>
            <a:off x="999363" y="5975106"/>
            <a:ext cx="2285276" cy="30012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5 Medium"/>
              </a:rPr>
              <a:t>개발 인원</a:t>
            </a:r>
          </a:p>
        </p:txBody>
      </p:sp>
      <p:sp>
        <p:nvSpPr>
          <p:cNvPr id="1013" name="Object 11"/>
          <p:cNvSpPr txBox="1"/>
          <p:nvPr/>
        </p:nvSpPr>
        <p:spPr>
          <a:xfrm>
            <a:off x="1078288" y="6302871"/>
            <a:ext cx="1091333" cy="27699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총 </a:t>
            </a:r>
            <a:r>
              <a:rPr kumimoji="0" lang="en-US" altLang="ko-KR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2</a:t>
            </a:r>
            <a:r>
              <a:rPr kumimoji="0" lang="ko-KR" altLang="en-US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인</a:t>
            </a:r>
          </a:p>
        </p:txBody>
      </p:sp>
      <p:grpSp>
        <p:nvGrpSpPr>
          <p:cNvPr id="1017" name="그룹 1002"/>
          <p:cNvGrpSpPr/>
          <p:nvPr/>
        </p:nvGrpSpPr>
        <p:grpSpPr>
          <a:xfrm>
            <a:off x="761303" y="3690943"/>
            <a:ext cx="214330" cy="214330"/>
            <a:chOff x="3729392" y="3163635"/>
            <a:chExt cx="236359" cy="236359"/>
          </a:xfrm>
        </p:grpSpPr>
        <p:pic>
          <p:nvPicPr>
            <p:cNvPr id="1018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3626640" y="3060883"/>
              <a:ext cx="472718" cy="472718"/>
            </a:xfrm>
            <a:prstGeom prst="rect">
              <a:avLst/>
            </a:prstGeom>
          </p:spPr>
        </p:pic>
        <p:pic>
          <p:nvPicPr>
            <p:cNvPr id="1019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3729392" y="3163635"/>
              <a:ext cx="236359" cy="236359"/>
            </a:xfrm>
            <a:prstGeom prst="rect">
              <a:avLst/>
            </a:prstGeom>
          </p:spPr>
        </p:pic>
      </p:grpSp>
      <p:grpSp>
        <p:nvGrpSpPr>
          <p:cNvPr id="1020" name="그룹 1003"/>
          <p:cNvGrpSpPr/>
          <p:nvPr/>
        </p:nvGrpSpPr>
        <p:grpSpPr>
          <a:xfrm>
            <a:off x="760142" y="5197403"/>
            <a:ext cx="211945" cy="211945"/>
            <a:chOff x="3729392" y="4119993"/>
            <a:chExt cx="233729" cy="233729"/>
          </a:xfrm>
        </p:grpSpPr>
        <p:pic>
          <p:nvPicPr>
            <p:cNvPr id="1021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3627783" y="4018384"/>
              <a:ext cx="467458" cy="467458"/>
            </a:xfrm>
            <a:prstGeom prst="rect">
              <a:avLst/>
            </a:prstGeom>
          </p:spPr>
        </p:pic>
        <p:pic>
          <p:nvPicPr>
            <p:cNvPr id="1022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3729392" y="4119993"/>
              <a:ext cx="233729" cy="233729"/>
            </a:xfrm>
            <a:prstGeom prst="rect">
              <a:avLst/>
            </a:prstGeom>
          </p:spPr>
        </p:pic>
      </p:grpSp>
      <p:grpSp>
        <p:nvGrpSpPr>
          <p:cNvPr id="1023" name="그룹 1004"/>
          <p:cNvGrpSpPr/>
          <p:nvPr/>
        </p:nvGrpSpPr>
        <p:grpSpPr>
          <a:xfrm>
            <a:off x="759374" y="6032484"/>
            <a:ext cx="211945" cy="211945"/>
            <a:chOff x="3729392" y="5166538"/>
            <a:chExt cx="233729" cy="233729"/>
          </a:xfrm>
        </p:grpSpPr>
        <p:pic>
          <p:nvPicPr>
            <p:cNvPr id="1024" name="Object 21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3627783" y="5064929"/>
              <a:ext cx="467458" cy="467458"/>
            </a:xfrm>
            <a:prstGeom prst="rect">
              <a:avLst/>
            </a:prstGeom>
          </p:spPr>
        </p:pic>
        <p:pic>
          <p:nvPicPr>
            <p:cNvPr id="1025" name="Object 22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3729392" y="5166538"/>
              <a:ext cx="233729" cy="233729"/>
            </a:xfrm>
            <a:prstGeom prst="rect">
              <a:avLst/>
            </a:prstGeom>
          </p:spPr>
        </p:pic>
      </p:grpSp>
      <p:sp>
        <p:nvSpPr>
          <p:cNvPr id="1026" name="Object 25"/>
          <p:cNvSpPr txBox="1"/>
          <p:nvPr/>
        </p:nvSpPr>
        <p:spPr>
          <a:xfrm>
            <a:off x="709000" y="3654748"/>
            <a:ext cx="313819" cy="2647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1</a:t>
            </a:r>
          </a:p>
        </p:txBody>
      </p:sp>
      <p:sp>
        <p:nvSpPr>
          <p:cNvPr id="1027" name="Object 26"/>
          <p:cNvSpPr txBox="1"/>
          <p:nvPr/>
        </p:nvSpPr>
        <p:spPr>
          <a:xfrm>
            <a:off x="707839" y="5168377"/>
            <a:ext cx="313819" cy="2652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2</a:t>
            </a:r>
          </a:p>
        </p:txBody>
      </p:sp>
      <p:sp>
        <p:nvSpPr>
          <p:cNvPr id="1028" name="Object 27"/>
          <p:cNvSpPr txBox="1"/>
          <p:nvPr/>
        </p:nvSpPr>
        <p:spPr>
          <a:xfrm>
            <a:off x="707071" y="6005190"/>
            <a:ext cx="313819" cy="26846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200" b="1" i="0" u="none" strike="noStrike" kern="1200" cap="none" spc="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</a:p>
        </p:txBody>
      </p:sp>
      <p:sp>
        <p:nvSpPr>
          <p:cNvPr id="1083" name="Object 85"/>
          <p:cNvSpPr txBox="1"/>
          <p:nvPr/>
        </p:nvSpPr>
        <p:spPr>
          <a:xfrm>
            <a:off x="5181600" y="6311877"/>
            <a:ext cx="914400" cy="26799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292A2A"/>
                </a:solidFill>
                <a:latin typeface="한컴 윤고딕 760"/>
                <a:ea typeface="한컴 윤고딕 760"/>
                <a:cs typeface="S-Core Dream 4 Regular"/>
              </a:rPr>
              <a:t>장바구니 </a:t>
            </a:r>
          </a:p>
        </p:txBody>
      </p:sp>
      <p:grpSp>
        <p:nvGrpSpPr>
          <p:cNvPr id="1105" name="그룹 1104"/>
          <p:cNvGrpSpPr/>
          <p:nvPr/>
        </p:nvGrpSpPr>
        <p:grpSpPr>
          <a:xfrm>
            <a:off x="3733799" y="2753404"/>
            <a:ext cx="5181601" cy="3952197"/>
            <a:chOff x="3814172" y="2755382"/>
            <a:chExt cx="5465343" cy="4168617"/>
          </a:xfrm>
        </p:grpSpPr>
        <p:grpSp>
          <p:nvGrpSpPr>
            <p:cNvPr id="1029" name="그룹 1003"/>
            <p:cNvGrpSpPr/>
            <p:nvPr/>
          </p:nvGrpSpPr>
          <p:grpSpPr>
            <a:xfrm>
              <a:off x="4757473" y="3254038"/>
              <a:ext cx="3156425" cy="3156425"/>
              <a:chOff x="4478305" y="1983563"/>
              <a:chExt cx="3480836" cy="3480836"/>
            </a:xfrm>
          </p:grpSpPr>
          <p:pic>
            <p:nvPicPr>
              <p:cNvPr id="1030" name="Object 11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4478305" y="1983563"/>
                <a:ext cx="3480836" cy="3480836"/>
              </a:xfrm>
              <a:prstGeom prst="rect">
                <a:avLst/>
              </a:prstGeom>
            </p:spPr>
          </p:pic>
        </p:grpSp>
        <p:grpSp>
          <p:nvGrpSpPr>
            <p:cNvPr id="1031" name="그룹 1004"/>
            <p:cNvGrpSpPr/>
            <p:nvPr/>
          </p:nvGrpSpPr>
          <p:grpSpPr>
            <a:xfrm>
              <a:off x="5391217" y="3893463"/>
              <a:ext cx="1888940" cy="1888938"/>
              <a:chOff x="5177174" y="2688703"/>
              <a:chExt cx="2083081" cy="2083081"/>
            </a:xfrm>
          </p:grpSpPr>
          <p:grpSp>
            <p:nvGrpSpPr>
              <p:cNvPr id="1032" name="그룹 1005"/>
              <p:cNvGrpSpPr/>
              <p:nvPr/>
            </p:nvGrpSpPr>
            <p:grpSpPr>
              <a:xfrm>
                <a:off x="5215275" y="2731087"/>
                <a:ext cx="2006876" cy="2006876"/>
                <a:chOff x="5215285" y="2731091"/>
                <a:chExt cx="2006877" cy="2006877"/>
              </a:xfrm>
            </p:grpSpPr>
            <p:pic>
              <p:nvPicPr>
                <p:cNvPr id="1033" name="Object 15"/>
                <p:cNvPicPr>
                  <a:picLocks noChangeAspect="1"/>
                </p:cNvPicPr>
                <p:nvPr/>
              </p:nvPicPr>
              <p:blipFill rotWithShape="1">
                <a:blip r:embed="rId13"/>
                <a:stretch>
                  <a:fillRect/>
                </a:stretch>
              </p:blipFill>
              <p:spPr>
                <a:xfrm>
                  <a:off x="5215285" y="2731091"/>
                  <a:ext cx="2006877" cy="2006877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06"/>
              <p:cNvGrpSpPr/>
              <p:nvPr/>
            </p:nvGrpSpPr>
            <p:grpSpPr>
              <a:xfrm>
                <a:off x="6176331" y="2688703"/>
                <a:ext cx="84764" cy="84764"/>
                <a:chOff x="6176341" y="2688709"/>
                <a:chExt cx="84764" cy="84764"/>
              </a:xfrm>
            </p:grpSpPr>
            <p:pic>
              <p:nvPicPr>
                <p:cNvPr id="1035" name="Object 18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>
                  <a:off x="6176341" y="2688709"/>
                  <a:ext cx="84764" cy="84764"/>
                </a:xfrm>
                <a:prstGeom prst="rect">
                  <a:avLst/>
                </a:prstGeom>
              </p:spPr>
            </p:pic>
          </p:grpSp>
          <p:grpSp>
            <p:nvGrpSpPr>
              <p:cNvPr id="1036" name="그룹 1007"/>
              <p:cNvGrpSpPr/>
              <p:nvPr/>
            </p:nvGrpSpPr>
            <p:grpSpPr>
              <a:xfrm>
                <a:off x="6176331" y="4687020"/>
                <a:ext cx="84764" cy="84764"/>
                <a:chOff x="6176341" y="4687021"/>
                <a:chExt cx="84764" cy="84764"/>
              </a:xfrm>
            </p:grpSpPr>
            <p:pic>
              <p:nvPicPr>
                <p:cNvPr id="1037" name="Object 21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>
                  <a:off x="6176341" y="4687021"/>
                  <a:ext cx="84764" cy="84764"/>
                </a:xfrm>
                <a:prstGeom prst="rect">
                  <a:avLst/>
                </a:prstGeom>
              </p:spPr>
            </p:pic>
          </p:grpSp>
          <p:grpSp>
            <p:nvGrpSpPr>
              <p:cNvPr id="1038" name="그룹 1008"/>
              <p:cNvGrpSpPr/>
              <p:nvPr/>
            </p:nvGrpSpPr>
            <p:grpSpPr>
              <a:xfrm>
                <a:off x="7175491" y="3704269"/>
                <a:ext cx="84764" cy="84764"/>
                <a:chOff x="7175497" y="3704274"/>
                <a:chExt cx="84764" cy="84764"/>
              </a:xfrm>
            </p:grpSpPr>
            <p:pic>
              <p:nvPicPr>
                <p:cNvPr id="1039" name="Object 24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 rot="5400000">
                  <a:off x="7175497" y="3704274"/>
                  <a:ext cx="84764" cy="84764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09"/>
              <p:cNvGrpSpPr/>
              <p:nvPr/>
            </p:nvGrpSpPr>
            <p:grpSpPr>
              <a:xfrm>
                <a:off x="5177174" y="3704269"/>
                <a:ext cx="84764" cy="84764"/>
                <a:chOff x="5177185" y="3704274"/>
                <a:chExt cx="84764" cy="84764"/>
              </a:xfrm>
            </p:grpSpPr>
            <p:pic>
              <p:nvPicPr>
                <p:cNvPr id="1041" name="Object 27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 rot="5400000">
                  <a:off x="5177185" y="3704274"/>
                  <a:ext cx="84764" cy="84764"/>
                </a:xfrm>
                <a:prstGeom prst="rect">
                  <a:avLst/>
                </a:prstGeom>
              </p:spPr>
            </p:pic>
          </p:grpSp>
          <p:grpSp>
            <p:nvGrpSpPr>
              <p:cNvPr id="1042" name="그룹 1010"/>
              <p:cNvGrpSpPr/>
              <p:nvPr/>
            </p:nvGrpSpPr>
            <p:grpSpPr>
              <a:xfrm>
                <a:off x="6882845" y="4398657"/>
                <a:ext cx="84764" cy="84764"/>
                <a:chOff x="6882851" y="4398658"/>
                <a:chExt cx="84764" cy="84764"/>
              </a:xfrm>
            </p:grpSpPr>
            <p:pic>
              <p:nvPicPr>
                <p:cNvPr id="1043" name="Object 30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 rot="8100000">
                  <a:off x="6882851" y="4398658"/>
                  <a:ext cx="84764" cy="84764"/>
                </a:xfrm>
                <a:prstGeom prst="rect">
                  <a:avLst/>
                </a:prstGeom>
              </p:spPr>
            </p:pic>
          </p:grpSp>
          <p:grpSp>
            <p:nvGrpSpPr>
              <p:cNvPr id="1044" name="그룹 1011"/>
              <p:cNvGrpSpPr/>
              <p:nvPr/>
            </p:nvGrpSpPr>
            <p:grpSpPr>
              <a:xfrm>
                <a:off x="5503486" y="2946133"/>
                <a:ext cx="84764" cy="84764"/>
                <a:chOff x="5503496" y="2946139"/>
                <a:chExt cx="84764" cy="84764"/>
              </a:xfrm>
            </p:grpSpPr>
            <p:pic>
              <p:nvPicPr>
                <p:cNvPr id="1045" name="Object 33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 rot="8100000">
                  <a:off x="5503496" y="2946139"/>
                  <a:ext cx="84764" cy="84764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12"/>
              <p:cNvGrpSpPr/>
              <p:nvPr/>
            </p:nvGrpSpPr>
            <p:grpSpPr>
              <a:xfrm>
                <a:off x="5499800" y="4432914"/>
                <a:ext cx="84764" cy="84764"/>
                <a:chOff x="5499809" y="4432919"/>
                <a:chExt cx="84764" cy="84764"/>
              </a:xfrm>
            </p:grpSpPr>
            <p:pic>
              <p:nvPicPr>
                <p:cNvPr id="1047" name="Object 36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 rot="13500000">
                  <a:off x="5499809" y="4432919"/>
                  <a:ext cx="84764" cy="84764"/>
                </a:xfrm>
                <a:prstGeom prst="rect">
                  <a:avLst/>
                </a:prstGeom>
              </p:spPr>
            </p:pic>
          </p:grpSp>
          <p:grpSp>
            <p:nvGrpSpPr>
              <p:cNvPr id="1048" name="그룹 1013"/>
              <p:cNvGrpSpPr/>
              <p:nvPr/>
            </p:nvGrpSpPr>
            <p:grpSpPr>
              <a:xfrm>
                <a:off x="6912821" y="3019894"/>
                <a:ext cx="84764" cy="84764"/>
                <a:chOff x="6912829" y="3019899"/>
                <a:chExt cx="84764" cy="84764"/>
              </a:xfrm>
            </p:grpSpPr>
            <p:pic>
              <p:nvPicPr>
                <p:cNvPr id="1049" name="Object 39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 rot="13500000">
                  <a:off x="6912829" y="3019899"/>
                  <a:ext cx="84764" cy="847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14"/>
            <p:cNvGrpSpPr/>
            <p:nvPr/>
          </p:nvGrpSpPr>
          <p:grpSpPr>
            <a:xfrm>
              <a:off x="5086742" y="3578571"/>
              <a:ext cx="2564977" cy="2564977"/>
              <a:chOff x="4841408" y="2341454"/>
              <a:chExt cx="2828601" cy="2828601"/>
            </a:xfrm>
          </p:grpSpPr>
          <p:pic>
            <p:nvPicPr>
              <p:cNvPr id="1051" name="Object 43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4841408" y="2341454"/>
                <a:ext cx="2828601" cy="2828601"/>
              </a:xfrm>
              <a:prstGeom prst="rect">
                <a:avLst/>
              </a:prstGeom>
            </p:spPr>
          </p:pic>
          <p:pic>
            <p:nvPicPr>
              <p:cNvPr id="1052" name="Object 44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5516732" y="3018926"/>
                <a:ext cx="1414301" cy="1414301"/>
              </a:xfrm>
              <a:prstGeom prst="rect">
                <a:avLst/>
              </a:prstGeom>
            </p:spPr>
          </p:pic>
        </p:grpSp>
        <p:sp>
          <p:nvSpPr>
            <p:cNvPr id="1054" name="Object 48"/>
            <p:cNvSpPr txBox="1"/>
            <p:nvPr/>
          </p:nvSpPr>
          <p:spPr>
            <a:xfrm>
              <a:off x="5618303" y="4673562"/>
              <a:ext cx="1392095" cy="309435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4.</a:t>
              </a:r>
              <a:r>
                <a:rPr kumimoji="0" lang="ko-KR" altLang="en-US" sz="14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 주요 기능</a:t>
              </a:r>
              <a:endParaRPr kumimoji="0" lang="en-US" sz="1400" b="1" i="0" u="none" strike="noStrike" kern="0" cap="none" spc="-10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endParaRPr>
            </a:p>
          </p:txBody>
        </p:sp>
        <p:grpSp>
          <p:nvGrpSpPr>
            <p:cNvPr id="1055" name="그룹 1015"/>
            <p:cNvGrpSpPr/>
            <p:nvPr/>
          </p:nvGrpSpPr>
          <p:grpSpPr>
            <a:xfrm>
              <a:off x="5833012" y="2755382"/>
              <a:ext cx="1016404" cy="1016404"/>
              <a:chOff x="5664376" y="1433658"/>
              <a:chExt cx="1120869" cy="1120869"/>
            </a:xfrm>
          </p:grpSpPr>
          <p:pic>
            <p:nvPicPr>
              <p:cNvPr id="1056" name="Object 49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5664376" y="1433658"/>
                <a:ext cx="1120869" cy="1120869"/>
              </a:xfrm>
              <a:prstGeom prst="rect">
                <a:avLst/>
              </a:prstGeom>
            </p:spPr>
          </p:pic>
          <p:pic>
            <p:nvPicPr>
              <p:cNvPr id="1057" name="Object 50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>
                <a:off x="5938287" y="1707995"/>
                <a:ext cx="560434" cy="560434"/>
              </a:xfrm>
              <a:prstGeom prst="rect">
                <a:avLst/>
              </a:prstGeom>
            </p:spPr>
          </p:pic>
        </p:grpSp>
        <p:grpSp>
          <p:nvGrpSpPr>
            <p:cNvPr id="1058" name="그룹 1016"/>
            <p:cNvGrpSpPr/>
            <p:nvPr/>
          </p:nvGrpSpPr>
          <p:grpSpPr>
            <a:xfrm>
              <a:off x="5793111" y="5907595"/>
              <a:ext cx="1016404" cy="1016404"/>
              <a:chOff x="5620377" y="4909846"/>
              <a:chExt cx="1120869" cy="1120869"/>
            </a:xfrm>
          </p:grpSpPr>
          <p:pic>
            <p:nvPicPr>
              <p:cNvPr id="1059" name="Object 53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5620377" y="4909846"/>
                <a:ext cx="1120869" cy="1120869"/>
              </a:xfrm>
              <a:prstGeom prst="rect">
                <a:avLst/>
              </a:prstGeom>
            </p:spPr>
          </p:pic>
          <p:pic>
            <p:nvPicPr>
              <p:cNvPr id="1060" name="Object 54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>
                <a:off x="5894288" y="5184183"/>
                <a:ext cx="560434" cy="560434"/>
              </a:xfrm>
              <a:prstGeom prst="rect">
                <a:avLst/>
              </a:prstGeom>
            </p:spPr>
          </p:pic>
        </p:grpSp>
        <p:grpSp>
          <p:nvGrpSpPr>
            <p:cNvPr id="1061" name="그룹 1017"/>
            <p:cNvGrpSpPr/>
            <p:nvPr/>
          </p:nvGrpSpPr>
          <p:grpSpPr>
            <a:xfrm>
              <a:off x="7435952" y="4398226"/>
              <a:ext cx="1016404" cy="1016404"/>
              <a:chOff x="7432065" y="3245347"/>
              <a:chExt cx="1120869" cy="1120869"/>
            </a:xfrm>
          </p:grpSpPr>
          <p:pic>
            <p:nvPicPr>
              <p:cNvPr id="1062" name="Object 57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 rot="5400000">
                <a:off x="7432065" y="3245347"/>
                <a:ext cx="1120869" cy="1120869"/>
              </a:xfrm>
              <a:prstGeom prst="rect">
                <a:avLst/>
              </a:prstGeom>
            </p:spPr>
          </p:pic>
          <p:pic>
            <p:nvPicPr>
              <p:cNvPr id="1063" name="Object 58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 rot="5400000">
                <a:off x="7705977" y="3519684"/>
                <a:ext cx="560434" cy="560434"/>
              </a:xfrm>
              <a:prstGeom prst="rect">
                <a:avLst/>
              </a:prstGeom>
            </p:spPr>
          </p:pic>
        </p:grpSp>
        <p:grpSp>
          <p:nvGrpSpPr>
            <p:cNvPr id="1064" name="그룹 1018"/>
            <p:cNvGrpSpPr/>
            <p:nvPr/>
          </p:nvGrpSpPr>
          <p:grpSpPr>
            <a:xfrm>
              <a:off x="4283734" y="4358325"/>
              <a:ext cx="1016404" cy="1016404"/>
              <a:chOff x="3955878" y="3201348"/>
              <a:chExt cx="1120869" cy="1120869"/>
            </a:xfrm>
          </p:grpSpPr>
          <p:pic>
            <p:nvPicPr>
              <p:cNvPr id="1065" name="Object 61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 rot="5400000">
                <a:off x="3955878" y="3201348"/>
                <a:ext cx="1120869" cy="1120869"/>
              </a:xfrm>
              <a:prstGeom prst="rect">
                <a:avLst/>
              </a:prstGeom>
            </p:spPr>
          </p:pic>
          <p:pic>
            <p:nvPicPr>
              <p:cNvPr id="1066" name="Object 62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 rot="5400000">
                <a:off x="4229789" y="3475685"/>
                <a:ext cx="560434" cy="560434"/>
              </a:xfrm>
              <a:prstGeom prst="rect">
                <a:avLst/>
              </a:prstGeom>
            </p:spPr>
          </p:pic>
        </p:grpSp>
        <p:grpSp>
          <p:nvGrpSpPr>
            <p:cNvPr id="1067" name="그룹 1019"/>
            <p:cNvGrpSpPr/>
            <p:nvPr/>
          </p:nvGrpSpPr>
          <p:grpSpPr>
            <a:xfrm>
              <a:off x="6973671" y="5432717"/>
              <a:ext cx="1016404" cy="1016404"/>
              <a:chOff x="6922274" y="4386161"/>
              <a:chExt cx="1120869" cy="1120869"/>
            </a:xfrm>
          </p:grpSpPr>
          <p:pic>
            <p:nvPicPr>
              <p:cNvPr id="1068" name="Object 65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 rot="8100000">
                <a:off x="6922274" y="4386161"/>
                <a:ext cx="1120869" cy="1120869"/>
              </a:xfrm>
              <a:prstGeom prst="rect">
                <a:avLst/>
              </a:prstGeom>
            </p:spPr>
          </p:pic>
          <p:pic>
            <p:nvPicPr>
              <p:cNvPr id="1069" name="Object 66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 rot="8100000">
                <a:off x="7196186" y="4660498"/>
                <a:ext cx="560434" cy="560434"/>
              </a:xfrm>
              <a:prstGeom prst="rect">
                <a:avLst/>
              </a:prstGeom>
            </p:spPr>
          </p:pic>
        </p:grpSp>
        <p:grpSp>
          <p:nvGrpSpPr>
            <p:cNvPr id="1070" name="그룹 1020"/>
            <p:cNvGrpSpPr/>
            <p:nvPr/>
          </p:nvGrpSpPr>
          <p:grpSpPr>
            <a:xfrm>
              <a:off x="4768262" y="3180232"/>
              <a:ext cx="1016404" cy="1016404"/>
              <a:chOff x="4490191" y="1902173"/>
              <a:chExt cx="1120869" cy="1120869"/>
            </a:xfrm>
          </p:grpSpPr>
          <p:pic>
            <p:nvPicPr>
              <p:cNvPr id="1071" name="Object 69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 rot="8100000">
                <a:off x="4490191" y="1902173"/>
                <a:ext cx="1120869" cy="1120869"/>
              </a:xfrm>
              <a:prstGeom prst="rect">
                <a:avLst/>
              </a:prstGeom>
            </p:spPr>
          </p:pic>
          <p:pic>
            <p:nvPicPr>
              <p:cNvPr id="1072" name="Object 70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 rot="8100000">
                <a:off x="4764103" y="2176510"/>
                <a:ext cx="560434" cy="560434"/>
              </a:xfrm>
              <a:prstGeom prst="rect">
                <a:avLst/>
              </a:prstGeom>
            </p:spPr>
          </p:pic>
        </p:grpSp>
        <p:grpSp>
          <p:nvGrpSpPr>
            <p:cNvPr id="1073" name="그룹 1021"/>
            <p:cNvGrpSpPr/>
            <p:nvPr/>
          </p:nvGrpSpPr>
          <p:grpSpPr>
            <a:xfrm>
              <a:off x="6961786" y="3229014"/>
              <a:ext cx="1016404" cy="1016404"/>
              <a:chOff x="6909168" y="1955966"/>
              <a:chExt cx="1120869" cy="1120869"/>
            </a:xfrm>
          </p:grpSpPr>
          <p:pic>
            <p:nvPicPr>
              <p:cNvPr id="1074" name="Object 73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 rot="2700000">
                <a:off x="6909168" y="1955966"/>
                <a:ext cx="1120869" cy="1120869"/>
              </a:xfrm>
              <a:prstGeom prst="rect">
                <a:avLst/>
              </a:prstGeom>
            </p:spPr>
          </p:pic>
          <p:pic>
            <p:nvPicPr>
              <p:cNvPr id="1075" name="Object 74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 rot="2700000">
                <a:off x="7183080" y="2230303"/>
                <a:ext cx="560434" cy="560434"/>
              </a:xfrm>
              <a:prstGeom prst="rect">
                <a:avLst/>
              </a:prstGeom>
            </p:spPr>
          </p:pic>
        </p:grpSp>
        <p:grpSp>
          <p:nvGrpSpPr>
            <p:cNvPr id="1076" name="그룹 1022"/>
            <p:cNvGrpSpPr/>
            <p:nvPr/>
          </p:nvGrpSpPr>
          <p:grpSpPr>
            <a:xfrm>
              <a:off x="4704630" y="5429751"/>
              <a:ext cx="1016404" cy="1016404"/>
              <a:chOff x="4420021" y="4382889"/>
              <a:chExt cx="1120869" cy="1120869"/>
            </a:xfrm>
          </p:grpSpPr>
          <p:pic>
            <p:nvPicPr>
              <p:cNvPr id="1077" name="Object 77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 rot="2700000">
                <a:off x="4420021" y="4382889"/>
                <a:ext cx="1120869" cy="1120869"/>
              </a:xfrm>
              <a:prstGeom prst="rect">
                <a:avLst/>
              </a:prstGeom>
            </p:spPr>
          </p:pic>
          <p:pic>
            <p:nvPicPr>
              <p:cNvPr id="1078" name="Object 78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 rot="2700000">
                <a:off x="4693932" y="4657226"/>
                <a:ext cx="560434" cy="560434"/>
              </a:xfrm>
              <a:prstGeom prst="rect">
                <a:avLst/>
              </a:prstGeom>
            </p:spPr>
          </p:pic>
        </p:grpSp>
        <p:sp>
          <p:nvSpPr>
            <p:cNvPr id="1079" name="Object 81"/>
            <p:cNvSpPr txBox="1"/>
            <p:nvPr/>
          </p:nvSpPr>
          <p:spPr>
            <a:xfrm>
              <a:off x="6627216" y="2905364"/>
              <a:ext cx="901941" cy="29216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 dirty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판매 상품 </a:t>
              </a:r>
            </a:p>
          </p:txBody>
        </p:sp>
        <p:sp>
          <p:nvSpPr>
            <p:cNvPr id="1080" name="Object 82"/>
            <p:cNvSpPr txBox="1"/>
            <p:nvPr/>
          </p:nvSpPr>
          <p:spPr>
            <a:xfrm>
              <a:off x="7876469" y="3576606"/>
              <a:ext cx="1403046" cy="28117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b="0" i="0" u="none" strike="noStrike" kern="1200" cap="none" spc="0" normalizeH="0" baseline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FAQ</a:t>
              </a:r>
              <a:r>
                <a:rPr kumimoji="0" lang="ko-KR" altLang="en-US" sz="1200" b="0" i="0" u="none" strike="noStrike" kern="1200" cap="none" spc="0" normalizeH="0" baseline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 </a:t>
              </a:r>
            </a:p>
          </p:txBody>
        </p:sp>
        <p:sp>
          <p:nvSpPr>
            <p:cNvPr id="1081" name="Object 83"/>
            <p:cNvSpPr txBox="1"/>
            <p:nvPr/>
          </p:nvSpPr>
          <p:spPr>
            <a:xfrm>
              <a:off x="8153399" y="4766199"/>
              <a:ext cx="998953" cy="48694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 dirty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회원가입</a:t>
              </a:r>
              <a:r>
                <a:rPr kumimoji="0" lang="en-US" altLang="ko-KR" sz="1200" b="0" i="0" u="none" strike="noStrike" kern="1200" cap="none" spc="0" normalizeH="0" baseline="0" dirty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/</a:t>
              </a:r>
              <a:r>
                <a:rPr kumimoji="0" lang="ko-KR" altLang="en-US" sz="1200" b="0" i="0" u="none" strike="noStrike" kern="1200" cap="none" spc="0" normalizeH="0" baseline="0" dirty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정보수정</a:t>
              </a:r>
            </a:p>
          </p:txBody>
        </p:sp>
        <p:sp>
          <p:nvSpPr>
            <p:cNvPr id="1082" name="Object 84"/>
            <p:cNvSpPr txBox="1"/>
            <p:nvPr/>
          </p:nvSpPr>
          <p:spPr>
            <a:xfrm>
              <a:off x="7696201" y="5943600"/>
              <a:ext cx="1516683" cy="48694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 dirty="0" err="1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별점</a:t>
              </a:r>
              <a:r>
                <a:rPr kumimoji="0" lang="ko-KR" altLang="en-US" sz="1200" b="0" i="0" u="none" strike="noStrike" kern="1200" cap="none" spc="0" normalizeH="0" baseline="0" dirty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 및 신상품 기반 상품 정렬</a:t>
              </a:r>
            </a:p>
          </p:txBody>
        </p:sp>
        <p:sp>
          <p:nvSpPr>
            <p:cNvPr id="1084" name="Object 86"/>
            <p:cNvSpPr txBox="1"/>
            <p:nvPr/>
          </p:nvSpPr>
          <p:spPr>
            <a:xfrm>
              <a:off x="4363172" y="5351274"/>
              <a:ext cx="978081" cy="286760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위시리스트 </a:t>
              </a:r>
            </a:p>
          </p:txBody>
        </p:sp>
        <p:sp>
          <p:nvSpPr>
            <p:cNvPr id="1085" name="Object 87"/>
            <p:cNvSpPr txBox="1"/>
            <p:nvPr/>
          </p:nvSpPr>
          <p:spPr>
            <a:xfrm>
              <a:off x="3814172" y="4233521"/>
              <a:ext cx="1607453" cy="27929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별점 및 구매후기</a:t>
              </a:r>
              <a:endParaRPr kumimoji="0" lang="en-US" altLang="ko-KR" sz="1200" b="0" i="0" u="none" strike="noStrike" kern="1200" cap="none" spc="0" normalizeH="0" baseline="0">
                <a:solidFill>
                  <a:srgbClr val="292A2A"/>
                </a:solidFill>
                <a:latin typeface="한컴 윤고딕 760"/>
                <a:ea typeface="한컴 윤고딕 760"/>
                <a:cs typeface="S-Core Dream 4 Regular"/>
              </a:endParaRPr>
            </a:p>
          </p:txBody>
        </p:sp>
        <p:sp>
          <p:nvSpPr>
            <p:cNvPr id="1086" name="Object 88"/>
            <p:cNvSpPr txBox="1"/>
            <p:nvPr/>
          </p:nvSpPr>
          <p:spPr>
            <a:xfrm>
              <a:off x="4706174" y="3112168"/>
              <a:ext cx="924026" cy="29216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 dirty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상품 문의 </a:t>
              </a:r>
            </a:p>
          </p:txBody>
        </p:sp>
        <p:grpSp>
          <p:nvGrpSpPr>
            <p:cNvPr id="1087" name="그룹 1023"/>
            <p:cNvGrpSpPr/>
            <p:nvPr/>
          </p:nvGrpSpPr>
          <p:grpSpPr>
            <a:xfrm>
              <a:off x="6177890" y="6319887"/>
              <a:ext cx="221170" cy="197503"/>
              <a:chOff x="6044706" y="5364512"/>
              <a:chExt cx="243902" cy="217802"/>
            </a:xfrm>
          </p:grpSpPr>
          <p:pic>
            <p:nvPicPr>
              <p:cNvPr id="1088" name="Object 89"/>
              <p:cNvPicPr>
                <a:picLocks noChangeAspect="1"/>
              </p:cNvPicPr>
              <p:nvPr/>
            </p:nvPicPr>
            <p:blipFill rotWithShape="1">
              <a:blip r:embed="rId20"/>
              <a:stretch>
                <a:fillRect/>
              </a:stretch>
            </p:blipFill>
            <p:spPr>
              <a:xfrm>
                <a:off x="6044706" y="5364512"/>
                <a:ext cx="243902" cy="217802"/>
              </a:xfrm>
              <a:prstGeom prst="rect">
                <a:avLst/>
              </a:prstGeom>
            </p:spPr>
          </p:pic>
        </p:grpSp>
        <p:grpSp>
          <p:nvGrpSpPr>
            <p:cNvPr id="1091" name="그룹 1025"/>
            <p:cNvGrpSpPr/>
            <p:nvPr/>
          </p:nvGrpSpPr>
          <p:grpSpPr>
            <a:xfrm>
              <a:off x="4698271" y="4757105"/>
              <a:ext cx="209980" cy="201161"/>
              <a:chOff x="4413019" y="3641115"/>
              <a:chExt cx="231562" cy="221836"/>
            </a:xfrm>
          </p:grpSpPr>
          <p:pic>
            <p:nvPicPr>
              <p:cNvPr id="1092" name="Object 95"/>
              <p:cNvPicPr>
                <a:picLocks noChangeAspect="1"/>
              </p:cNvPicPr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>
                <a:off x="4413019" y="3641115"/>
                <a:ext cx="231562" cy="221836"/>
              </a:xfrm>
              <a:prstGeom prst="rect">
                <a:avLst/>
              </a:prstGeom>
            </p:spPr>
          </p:pic>
        </p:grpSp>
        <p:pic>
          <p:nvPicPr>
            <p:cNvPr id="1094" name="Object 98"/>
            <p:cNvPicPr>
              <a:picLocks noChangeAspect="1"/>
            </p:cNvPicPr>
            <p:nvPr/>
          </p:nvPicPr>
          <p:blipFill rotWithShape="1">
            <a:blip r:embed="rId22">
              <a:lum bright="21000" contrast="-72000"/>
              <a:extLst>
                <a:ext uri="783A4284-B454-46f5-B8C8-42B5039CE256">
                  <hp:hncPhoto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    <hd:imgLayer xmlns:hd="http://schemas.haansoft.com/office/drawingml/8.0" r:embed="rId26">
                      <hd:imgEffect xmlns:hd="http://schemas.haansoft.com/office/drawingml/8.0">
                        <hd:artEffectSharpenSoften amount="-50000"/>
                      </hd:imgEffect>
                    </hd:imgLayer>
                  </hp:hncPhoto>
                </a:ext>
              </a:extLst>
            </a:blip>
            <a:srcRect/>
            <a:stretch>
              <a:fillRect/>
            </a:stretch>
          </p:blipFill>
          <p:spPr>
            <a:xfrm>
              <a:off x="5132020" y="3531878"/>
              <a:ext cx="278180" cy="278180"/>
            </a:xfrm>
            <a:prstGeom prst="rect">
              <a:avLst/>
            </a:prstGeom>
          </p:spPr>
        </p:pic>
        <p:grpSp>
          <p:nvGrpSpPr>
            <p:cNvPr id="1097" name="그룹 1028"/>
            <p:cNvGrpSpPr/>
            <p:nvPr/>
          </p:nvGrpSpPr>
          <p:grpSpPr>
            <a:xfrm>
              <a:off x="7359584" y="3658082"/>
              <a:ext cx="209367" cy="136221"/>
              <a:chOff x="7347853" y="2429134"/>
              <a:chExt cx="230887" cy="150222"/>
            </a:xfrm>
          </p:grpSpPr>
          <p:pic>
            <p:nvPicPr>
              <p:cNvPr id="1098" name="Object 104"/>
              <p:cNvPicPr>
                <a:picLocks noChangeAspect="1"/>
              </p:cNvPicPr>
              <p:nvPr/>
            </p:nvPicPr>
            <p:blipFill rotWithShape="1">
              <a:blip r:embed="rId27"/>
              <a:stretch>
                <a:fillRect/>
              </a:stretch>
            </p:blipFill>
            <p:spPr>
              <a:xfrm>
                <a:off x="7347853" y="2429134"/>
                <a:ext cx="230887" cy="150222"/>
              </a:xfrm>
              <a:prstGeom prst="rect">
                <a:avLst/>
              </a:prstGeom>
            </p:spPr>
          </p:pic>
        </p:grpSp>
        <p:grpSp>
          <p:nvGrpSpPr>
            <p:cNvPr id="1099" name="그룹 1029"/>
            <p:cNvGrpSpPr/>
            <p:nvPr/>
          </p:nvGrpSpPr>
          <p:grpSpPr>
            <a:xfrm>
              <a:off x="7384998" y="5831001"/>
              <a:ext cx="192229" cy="189345"/>
              <a:chOff x="7375876" y="4825379"/>
              <a:chExt cx="211986" cy="208807"/>
            </a:xfrm>
          </p:grpSpPr>
          <p:pic>
            <p:nvPicPr>
              <p:cNvPr id="1100" name="Object 107"/>
              <p:cNvPicPr>
                <a:picLocks noChangeAspect="1"/>
              </p:cNvPicPr>
              <p:nvPr/>
            </p:nvPicPr>
            <p:blipFill rotWithShape="1">
              <a:blip r:embed="rId28"/>
              <a:stretch>
                <a:fillRect/>
              </a:stretch>
            </p:blipFill>
            <p:spPr>
              <a:xfrm>
                <a:off x="7375876" y="4825379"/>
                <a:ext cx="211986" cy="208807"/>
              </a:xfrm>
              <a:prstGeom prst="rect">
                <a:avLst/>
              </a:prstGeom>
            </p:spPr>
          </p:pic>
        </p:grpSp>
        <p:grpSp>
          <p:nvGrpSpPr>
            <p:cNvPr id="1101" name="그룹 1030"/>
            <p:cNvGrpSpPr/>
            <p:nvPr/>
          </p:nvGrpSpPr>
          <p:grpSpPr>
            <a:xfrm>
              <a:off x="7848131" y="4779725"/>
              <a:ext cx="192990" cy="228713"/>
              <a:chOff x="7886614" y="3666058"/>
              <a:chExt cx="212826" cy="252220"/>
            </a:xfrm>
          </p:grpSpPr>
          <p:pic>
            <p:nvPicPr>
              <p:cNvPr id="1102" name="Object 110"/>
              <p:cNvPicPr>
                <a:picLocks noChangeAspect="1"/>
              </p:cNvPicPr>
              <p:nvPr/>
            </p:nvPicPr>
            <p:blipFill rotWithShape="1">
              <a:blip r:embed="rId29"/>
              <a:stretch>
                <a:fillRect/>
              </a:stretch>
            </p:blipFill>
            <p:spPr>
              <a:xfrm>
                <a:off x="7886614" y="3666058"/>
                <a:ext cx="212826" cy="252220"/>
              </a:xfrm>
              <a:prstGeom prst="rect">
                <a:avLst/>
              </a:prstGeom>
            </p:spPr>
          </p:pic>
        </p:grpSp>
        <p:pic>
          <p:nvPicPr>
            <p:cNvPr id="1103" name="그림 1102"/>
            <p:cNvPicPr>
              <a:picLocks noChangeAspect="1"/>
            </p:cNvPicPr>
            <p:nvPr/>
          </p:nvPicPr>
          <p:blipFill rotWithShape="1">
            <a:blip r:embed="rId30">
              <a:lum bright="27000" contrast="-61000"/>
            </a:blip>
            <a:stretch>
              <a:fillRect/>
            </a:stretch>
          </p:blipFill>
          <p:spPr>
            <a:xfrm>
              <a:off x="6172200" y="3098800"/>
              <a:ext cx="304800" cy="304800"/>
            </a:xfrm>
            <a:prstGeom prst="rect">
              <a:avLst/>
            </a:prstGeom>
          </p:spPr>
        </p:pic>
        <p:pic>
          <p:nvPicPr>
            <p:cNvPr id="1104" name="그림 1103"/>
            <p:cNvPicPr>
              <a:picLocks noChangeAspect="1"/>
            </p:cNvPicPr>
            <p:nvPr/>
          </p:nvPicPr>
          <p:blipFill rotWithShape="1">
            <a:blip r:embed="rId31"/>
            <a:stretch>
              <a:fillRect/>
            </a:stretch>
          </p:blipFill>
          <p:spPr>
            <a:xfrm>
              <a:off x="5083835" y="5791200"/>
              <a:ext cx="228600" cy="228600"/>
            </a:xfrm>
            <a:prstGeom prst="rect">
              <a:avLst/>
            </a:prstGeom>
          </p:spPr>
        </p:pic>
      </p:grpSp>
      <p:grpSp>
        <p:nvGrpSpPr>
          <p:cNvPr id="1106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107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108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01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개요</a:t>
            </a:r>
          </a:p>
        </p:txBody>
      </p:sp>
      <p:grpSp>
        <p:nvGrpSpPr>
          <p:cNvPr id="1109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110" name="Object 10"/>
            <p:cNvPicPr>
              <a:picLocks noChangeAspect="1"/>
            </p:cNvPicPr>
            <p:nvPr/>
          </p:nvPicPr>
          <p:blipFill rotWithShape="1">
            <a:blip r:embed="rId32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98903" y="632098"/>
            <a:ext cx="54051" cy="5691969"/>
            <a:chOff x="2752242" y="697064"/>
            <a:chExt cx="59607" cy="62769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-356443" y="3805749"/>
              <a:ext cx="6276977" cy="596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793002" y="2897767"/>
            <a:ext cx="6799989" cy="6531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3700" kern="0" spc="-2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개</a:t>
            </a:r>
            <a:r>
              <a:rPr lang="ko-KR" altLang="en-US" sz="3700" kern="0" spc="-2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발 내용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855331" y="4152226"/>
            <a:ext cx="3253327" cy="33214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개발 언어 및 도구</a:t>
            </a:r>
            <a:endParaRPr lang="en-US" altLang="ko-KR" sz="1600" kern="0" spc="-100">
              <a:solidFill>
                <a:srgbClr val="60B0B6"/>
              </a:solidFill>
              <a:latin typeface="한컴 윤고딕 760"/>
              <a:ea typeface="한컴 윤고딕 760"/>
              <a:cs typeface="S-Core Dream 3 Light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3828379" y="2419625"/>
            <a:ext cx="1195223" cy="349913"/>
            <a:chOff x="4108082" y="2668309"/>
            <a:chExt cx="1318066" cy="3858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85741" y="2494880"/>
              <a:ext cx="2636132" cy="77175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108082" y="2668309"/>
              <a:ext cx="1318066" cy="38587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094458" y="2477289"/>
            <a:ext cx="1428941" cy="5402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5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3 Light"/>
              </a:rPr>
              <a:t>LUCY</a:t>
            </a:r>
          </a:p>
          <a:p>
            <a:pPr lvl="0">
              <a:defRPr/>
            </a:pPr>
            <a:endParaRPr lang="en-US" sz="1500">
              <a:latin typeface="한컴 윤고딕 760"/>
              <a:ea typeface="한컴 윤고딕 760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873582" y="2628087"/>
            <a:ext cx="1495890" cy="1495890"/>
            <a:chOff x="1952375" y="2898196"/>
            <a:chExt cx="1649635" cy="16496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35231" y="2181053"/>
              <a:ext cx="3299270" cy="329927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952375" y="2898196"/>
              <a:ext cx="1649635" cy="164963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950048" y="2859782"/>
            <a:ext cx="1348219" cy="11102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</a:t>
            </a:r>
            <a:r>
              <a:rPr lang="en-US" altLang="ko-KR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2</a:t>
            </a:r>
          </a:p>
        </p:txBody>
      </p:sp>
      <p:sp>
        <p:nvSpPr>
          <p:cNvPr id="22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lang="en-US" altLang="ko-KR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2</a:t>
            </a: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lang="ko-KR" alt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개발 내용</a:t>
            </a:r>
          </a:p>
        </p:txBody>
      </p:sp>
      <p:grpSp>
        <p:nvGrpSpPr>
          <p:cNvPr id="1007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08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1013" name="Object 11"/>
          <p:cNvSpPr txBox="1"/>
          <p:nvPr/>
        </p:nvSpPr>
        <p:spPr>
          <a:xfrm>
            <a:off x="3855331" y="4435654"/>
            <a:ext cx="3172475" cy="3344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개발 일정</a:t>
            </a:r>
            <a:endParaRPr lang="en-US" altLang="ko-KR" sz="1600" kern="0" spc="-100">
              <a:solidFill>
                <a:srgbClr val="60B0B6"/>
              </a:solidFill>
              <a:latin typeface="한컴 윤고딕 760"/>
              <a:ea typeface="한컴 윤고딕 760"/>
              <a:cs typeface="S-Core Dream 3 Light"/>
            </a:endParaRPr>
          </a:p>
        </p:txBody>
      </p:sp>
      <p:sp>
        <p:nvSpPr>
          <p:cNvPr id="1014" name="Object 11"/>
          <p:cNvSpPr txBox="1"/>
          <p:nvPr/>
        </p:nvSpPr>
        <p:spPr>
          <a:xfrm>
            <a:off x="3856082" y="4720190"/>
            <a:ext cx="3172475" cy="3356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개발 </a:t>
            </a:r>
            <a:r>
              <a:rPr lang="en-US" altLang="ko-KR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3219516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0" y="448317"/>
            <a:ext cx="1863305" cy="5819071"/>
            <a:chOff x="-89127" y="494395"/>
            <a:chExt cx="3308839" cy="641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9127" y="494395"/>
              <a:ext cx="3308839" cy="641714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2400" y="2265283"/>
            <a:ext cx="1501253" cy="94273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800" kern="0" spc="-40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개발 언어 및 도구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52400" y="1844250"/>
            <a:ext cx="855983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2900" kern="0" spc="-40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lang="en-US" altLang="ko-KR" sz="2900" kern="0" spc="-40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1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111599" y="2048463"/>
            <a:ext cx="6683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웹개발의 기본 언어 </a:t>
            </a:r>
          </a:p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ko-KR" altLang="en-US" sz="1200" b="1" dirty="0" err="1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프론트엔드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개발의 편의성을 위해 화면 디자인에는 </a:t>
            </a: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Bootstrap 4.6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버전을 사용 </a:t>
            </a:r>
            <a:endParaRPr lang="en-US" altLang="ko-KR" sz="1200" dirty="0">
              <a:solidFill>
                <a:srgbClr val="000000"/>
              </a:solidFill>
              <a:latin typeface="한컴 윤고딕 760"/>
              <a:ea typeface="한컴 윤고딕 760"/>
              <a:cs typeface="Gmarket Sans Medium"/>
            </a:endParaRPr>
          </a:p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JS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라이브러리인 </a:t>
            </a: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Ajax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를 사용하여 페이지 </a:t>
            </a:r>
            <a:r>
              <a:rPr lang="ko-KR" altLang="en-US" sz="1200" dirty="0" err="1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새로고침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없이 상품 상세 페이지 내 후기 및 </a:t>
            </a:r>
            <a:r>
              <a:rPr lang="ko-KR" altLang="en-US" sz="1200" dirty="0" err="1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문의글</a:t>
            </a: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장바구니 등이 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비동기 처리가 가능하도록 구현 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023933" y="1676400"/>
            <a:ext cx="1963386" cy="35945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#2 </a:t>
            </a:r>
            <a:r>
              <a:rPr lang="en-US" altLang="ko-KR" sz="1800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HTML/CSS/JS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107101" y="800723"/>
            <a:ext cx="6683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Python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은 </a:t>
            </a:r>
            <a:r>
              <a:rPr lang="ko-KR" altLang="en-US" sz="1200" b="1" dirty="0" err="1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실사용률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및 생산성이 높은 언어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로 </a:t>
            </a: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3.8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버전을 사용</a:t>
            </a:r>
            <a:endParaRPr lang="en-US" altLang="ko-KR" sz="1200" dirty="0">
              <a:solidFill>
                <a:srgbClr val="000000"/>
              </a:solidFill>
              <a:latin typeface="한컴 윤고딕 760"/>
              <a:ea typeface="한컴 윤고딕 760"/>
              <a:cs typeface="Gmarket Sans Medium"/>
            </a:endParaRPr>
          </a:p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Django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는 이미 수많은 개발자들이 사용 및 발전시켜온 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웹 프레임워크 </a:t>
            </a:r>
          </a:p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이에 따라 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성능 및 보안 측면에서 충분히 검증된 방법으로 개발 가능하다는 장점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이 있음 </a:t>
            </a:r>
          </a:p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Python 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기반이므로 추후 </a:t>
            </a: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AI 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상품 추천 등 </a:t>
            </a: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AI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관련 시스템으로 확장 용이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019262" y="445644"/>
            <a:ext cx="5020498" cy="3693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#1 </a:t>
            </a:r>
            <a:r>
              <a:rPr lang="en-US" altLang="ko-KR" sz="1800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Python Django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107102" y="5362585"/>
            <a:ext cx="6683946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22000" indent="-222000">
              <a:buBlip>
                <a:blip r:embed="rId4"/>
              </a:buBlip>
              <a:defRPr/>
            </a:pP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개발한 웹 사이트의 온라인 배포를 위해 클라우드 컴퓨팅 분야에서 가장 선도적인 </a:t>
            </a: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AWS 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사용</a:t>
            </a:r>
            <a:endParaRPr lang="en-US" altLang="ko-KR" sz="1200" dirty="0">
              <a:solidFill>
                <a:srgbClr val="000000"/>
              </a:solidFill>
              <a:latin typeface="한컴 윤고딕 760"/>
              <a:ea typeface="한컴 윤고딕 760"/>
              <a:cs typeface="Gmarket Sans Medium"/>
            </a:endParaRPr>
          </a:p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AWS </a:t>
            </a:r>
            <a:r>
              <a:rPr lang="en-US" altLang="ko-KR" sz="1200" dirty="0" err="1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Lightsail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에서 인스턴스를 생성하여</a:t>
            </a: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리눅스</a:t>
            </a: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(Ubuntu 20.04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버전</a:t>
            </a: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) 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환경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에서 </a:t>
            </a: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git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을 통해 프로젝트를 </a:t>
            </a: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clone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한 후</a:t>
            </a: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장고와 웹 서버 소프트웨어 간 연결을 위해 필요한 </a:t>
            </a:r>
            <a:r>
              <a:rPr lang="en-US" altLang="ko-KR" sz="1200" b="1" dirty="0" err="1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Gunicorn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과 </a:t>
            </a:r>
            <a:b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</a:b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웹 서버 소프트웨어인 </a:t>
            </a:r>
            <a:r>
              <a:rPr lang="en-US" altLang="ko-KR" sz="1200" b="1" dirty="0" err="1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Ngnix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를 사용하여 배포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023933" y="4948723"/>
            <a:ext cx="3194616" cy="36761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#5</a:t>
            </a:r>
            <a:r>
              <a:rPr lang="en-US" altLang="ko-KR" sz="1800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 Amazon Web Services</a:t>
            </a:r>
            <a:r>
              <a:rPr lang="en-US" sz="1800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 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106927" y="3259884"/>
            <a:ext cx="6549651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터미널 기능을 자체 내장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하고 있어 효율적으로 사용 가능 </a:t>
            </a:r>
          </a:p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언어별 </a:t>
            </a: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syntax highlighting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이 적용되어 여러 언어로 개발하기 용이 </a:t>
            </a:r>
            <a:endParaRPr lang="en-US" altLang="ko-KR" sz="1200" dirty="0">
              <a:solidFill>
                <a:srgbClr val="000000"/>
              </a:solidFill>
              <a:latin typeface="한컴 윤고딕 760"/>
              <a:ea typeface="한컴 윤고딕 760"/>
              <a:cs typeface="Gmarket Sans Medium"/>
            </a:endParaRPr>
          </a:p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다양한 개발 환경 관련 확장 기능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을 제공하여 생산성이 좋음 </a:t>
            </a:r>
          </a:p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Git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연동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을 지원하여 협업하기 매우 수월</a:t>
            </a:r>
            <a:endParaRPr lang="en-US" altLang="ko-KR" sz="1200" dirty="0">
              <a:solidFill>
                <a:srgbClr val="000000"/>
              </a:solidFill>
              <a:latin typeface="한컴 윤고딕 760"/>
              <a:ea typeface="한컴 윤고딕 760"/>
              <a:cs typeface="Gmarket Sans Medium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13047" y="2902687"/>
            <a:ext cx="2547082" cy="36761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#3 </a:t>
            </a:r>
            <a:r>
              <a:rPr lang="en-US" altLang="ko-KR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Visual Studio Code</a:t>
            </a:r>
            <a:endParaRPr lang="en-US" altLang="ko-KR" sz="1800" b="1" kern="0" spc="-100" dirty="0">
              <a:solidFill>
                <a:srgbClr val="000000"/>
              </a:solidFill>
              <a:latin typeface="한컴 윤고딕 760"/>
              <a:ea typeface="한컴 윤고딕 760"/>
              <a:cs typeface="NanumSquare ExtraBold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535942" y="5564751"/>
            <a:ext cx="111177" cy="139056"/>
            <a:chOff x="591025" y="6136684"/>
            <a:chExt cx="159655" cy="1533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0800000">
              <a:off x="591025" y="6136684"/>
              <a:ext cx="159655" cy="153348"/>
            </a:xfrm>
            <a:prstGeom prst="rect">
              <a:avLst/>
            </a:prstGeom>
          </p:spPr>
        </p:pic>
      </p:grpSp>
      <p:grpSp>
        <p:nvGrpSpPr>
          <p:cNvPr id="1011" name="그룹 1002"/>
          <p:cNvGrpSpPr/>
          <p:nvPr/>
        </p:nvGrpSpPr>
        <p:grpSpPr>
          <a:xfrm>
            <a:off x="6009135" y="3496872"/>
            <a:ext cx="5691969" cy="54051"/>
            <a:chOff x="6512971" y="3843675"/>
            <a:chExt cx="6276977" cy="59607"/>
          </a:xfrm>
        </p:grpSpPr>
        <p:pic>
          <p:nvPicPr>
            <p:cNvPr id="1012" name="Object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13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2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개발 내용</a:t>
            </a:r>
          </a:p>
        </p:txBody>
      </p:sp>
      <p:grpSp>
        <p:nvGrpSpPr>
          <p:cNvPr id="1014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15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4" name="Object 24">
            <a:extLst>
              <a:ext uri="{FF2B5EF4-FFF2-40B4-BE49-F238E27FC236}">
                <a16:creationId xmlns:a16="http://schemas.microsoft.com/office/drawing/2014/main" id="{24DFE700-92F3-44A4-3E62-E2B7E7053CB4}"/>
              </a:ext>
            </a:extLst>
          </p:cNvPr>
          <p:cNvSpPr txBox="1"/>
          <p:nvPr/>
        </p:nvSpPr>
        <p:spPr>
          <a:xfrm>
            <a:off x="2023933" y="4137131"/>
            <a:ext cx="2547082" cy="36761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#4 </a:t>
            </a:r>
            <a:r>
              <a:rPr lang="en-US" altLang="ko-KR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Git</a:t>
            </a:r>
            <a:endParaRPr lang="en-US" altLang="ko-KR" sz="1800" b="1" kern="0" spc="-100" dirty="0">
              <a:solidFill>
                <a:srgbClr val="000000"/>
              </a:solidFill>
              <a:latin typeface="한컴 윤고딕 760"/>
              <a:ea typeface="한컴 윤고딕 760"/>
              <a:cs typeface="NanumSquare ExtraBold"/>
            </a:endParaRPr>
          </a:p>
        </p:txBody>
      </p:sp>
      <p:sp>
        <p:nvSpPr>
          <p:cNvPr id="5" name="Object 23">
            <a:extLst>
              <a:ext uri="{FF2B5EF4-FFF2-40B4-BE49-F238E27FC236}">
                <a16:creationId xmlns:a16="http://schemas.microsoft.com/office/drawing/2014/main" id="{EAF8360F-5946-B76C-D51D-C231C32567E8}"/>
              </a:ext>
            </a:extLst>
          </p:cNvPr>
          <p:cNvSpPr txBox="1"/>
          <p:nvPr/>
        </p:nvSpPr>
        <p:spPr>
          <a:xfrm>
            <a:off x="2111599" y="4461982"/>
            <a:ext cx="6549651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Git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은 프로젝트 버전 관리 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및 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원활한 협업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을 위해 사용</a:t>
            </a:r>
          </a:p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오프라인 작업이 가능하고 속도가 빠르기에 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여러 형상 관리 도구 중 </a:t>
            </a: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Git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을 사용함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14400" y="2037799"/>
          <a:ext cx="7543800" cy="3352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10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394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394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394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394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394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394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394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57200" y="5363930"/>
            <a:ext cx="994741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2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일(월)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00544" y="5363930"/>
            <a:ext cx="981226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4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일(수)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36412" y="5363930"/>
            <a:ext cx="982293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5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</a:t>
            </a:r>
            <a:r>
              <a:rPr lang="ko-KR" alt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목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727173" y="5363930"/>
            <a:ext cx="899746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9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일(월)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782" y="5363930"/>
            <a:ext cx="960415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1</a:t>
            </a: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1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</a:t>
            </a:r>
            <a:r>
              <a:rPr lang="ko-KR" alt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수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174019" y="5363930"/>
            <a:ext cx="961299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12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</a:t>
            </a:r>
            <a:r>
              <a:rPr lang="ko-KR" alt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목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952067" y="5363930"/>
            <a:ext cx="917095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1</a:t>
            </a: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6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일(월)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696345" y="5363930"/>
            <a:ext cx="971595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18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일(수)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449490" y="5363930"/>
            <a:ext cx="973921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19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</a:t>
            </a:r>
            <a:r>
              <a:rPr lang="ko-KR" alt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목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)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914400" y="2133050"/>
            <a:ext cx="762000" cy="243840"/>
          </a:xfrm>
          <a:prstGeom prst="rect">
            <a:avLst/>
          </a:prstGeom>
          <a:solidFill>
            <a:srgbClr val="60B0B6"/>
          </a:solidFill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ko-KR" altLang="en-US" sz="10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주제 구상 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914400" y="2571200"/>
            <a:ext cx="761855" cy="243840"/>
          </a:xfrm>
          <a:prstGeom prst="rect">
            <a:avLst/>
          </a:prstGeom>
          <a:solidFill>
            <a:srgbClr val="6182D6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ko-KR" altLang="en-US" sz="10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일정 산출</a:t>
            </a:r>
          </a:p>
        </p:txBody>
      </p:sp>
      <p:grpSp>
        <p:nvGrpSpPr>
          <p:cNvPr id="1010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11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12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2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개발 내용</a:t>
            </a:r>
          </a:p>
        </p:txBody>
      </p:sp>
      <p:sp>
        <p:nvSpPr>
          <p:cNvPr id="1014" name="Object 16"/>
          <p:cNvSpPr txBox="1"/>
          <p:nvPr/>
        </p:nvSpPr>
        <p:spPr>
          <a:xfrm>
            <a:off x="7199527" y="5363930"/>
            <a:ext cx="917095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25</a:t>
            </a:r>
            <a:r>
              <a:rPr kumimoji="0" lang="en-US" sz="12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수</a:t>
            </a:r>
            <a:r>
              <a:rPr kumimoji="0" lang="en-US" sz="12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)</a:t>
            </a:r>
          </a:p>
        </p:txBody>
      </p:sp>
      <p:sp>
        <p:nvSpPr>
          <p:cNvPr id="1015" name="Object 17"/>
          <p:cNvSpPr txBox="1"/>
          <p:nvPr/>
        </p:nvSpPr>
        <p:spPr>
          <a:xfrm>
            <a:off x="7943804" y="5363930"/>
            <a:ext cx="971596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26</a:t>
            </a:r>
            <a:r>
              <a:rPr kumimoji="0" lang="en-US" sz="12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(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목</a:t>
            </a:r>
            <a:r>
              <a:rPr kumimoji="0" lang="en-US" sz="12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)</a:t>
            </a:r>
          </a:p>
        </p:txBody>
      </p:sp>
      <p:sp>
        <p:nvSpPr>
          <p:cNvPr id="1020" name="Object 45"/>
          <p:cNvSpPr txBox="1"/>
          <p:nvPr/>
        </p:nvSpPr>
        <p:spPr>
          <a:xfrm>
            <a:off x="914400" y="2952200"/>
            <a:ext cx="1524000" cy="262890"/>
          </a:xfrm>
          <a:prstGeom prst="rect">
            <a:avLst/>
          </a:prstGeom>
          <a:solidFill>
            <a:srgbClr val="60B0B6">
              <a:alpha val="100000"/>
            </a:srgb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기능 정의서</a:t>
            </a:r>
          </a:p>
        </p:txBody>
      </p:sp>
      <p:sp>
        <p:nvSpPr>
          <p:cNvPr id="1021" name="Object 45"/>
          <p:cNvSpPr txBox="1"/>
          <p:nvPr/>
        </p:nvSpPr>
        <p:spPr>
          <a:xfrm>
            <a:off x="914400" y="3375110"/>
            <a:ext cx="1523855" cy="262890"/>
          </a:xfrm>
          <a:prstGeom prst="rect">
            <a:avLst/>
          </a:prstGeom>
          <a:solidFill>
            <a:srgbClr val="6182D6">
              <a:alpha val="100000"/>
            </a:srgb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사이트 구조 설계서</a:t>
            </a:r>
          </a:p>
        </p:txBody>
      </p:sp>
      <p:sp>
        <p:nvSpPr>
          <p:cNvPr id="1022" name="Object 45"/>
          <p:cNvSpPr txBox="1"/>
          <p:nvPr/>
        </p:nvSpPr>
        <p:spPr>
          <a:xfrm>
            <a:off x="914400" y="3782780"/>
            <a:ext cx="1524000" cy="262890"/>
          </a:xfrm>
          <a:prstGeom prst="rect">
            <a:avLst/>
          </a:prstGeom>
          <a:solidFill>
            <a:srgbClr val="60B0B6">
              <a:alpha val="100000"/>
            </a:srgb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DB</a:t>
            </a: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  설계서</a:t>
            </a:r>
          </a:p>
        </p:txBody>
      </p:sp>
      <p:sp>
        <p:nvSpPr>
          <p:cNvPr id="1023" name="Object 45"/>
          <p:cNvSpPr txBox="1"/>
          <p:nvPr/>
        </p:nvSpPr>
        <p:spPr>
          <a:xfrm>
            <a:off x="914400" y="4201880"/>
            <a:ext cx="1524000" cy="262890"/>
          </a:xfrm>
          <a:prstGeom prst="rect">
            <a:avLst/>
          </a:prstGeom>
          <a:solidFill>
            <a:srgbClr val="6182D6">
              <a:alpha val="100000"/>
            </a:srgb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화면 정의서</a:t>
            </a:r>
          </a:p>
        </p:txBody>
      </p:sp>
      <p:sp>
        <p:nvSpPr>
          <p:cNvPr id="1024" name="Object 45"/>
          <p:cNvSpPr txBox="1"/>
          <p:nvPr/>
        </p:nvSpPr>
        <p:spPr>
          <a:xfrm>
            <a:off x="2438400" y="4628600"/>
            <a:ext cx="4495800" cy="262890"/>
          </a:xfrm>
          <a:prstGeom prst="rect">
            <a:avLst/>
          </a:prstGeom>
          <a:solidFill>
            <a:srgbClr val="60B0B6">
              <a:alpha val="100000"/>
            </a:srgb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개발</a:t>
            </a:r>
          </a:p>
        </p:txBody>
      </p:sp>
      <p:sp>
        <p:nvSpPr>
          <p:cNvPr id="1025" name="Object 45"/>
          <p:cNvSpPr txBox="1"/>
          <p:nvPr/>
        </p:nvSpPr>
        <p:spPr>
          <a:xfrm>
            <a:off x="6934200" y="5051510"/>
            <a:ext cx="1600200" cy="262890"/>
          </a:xfrm>
          <a:prstGeom prst="rect">
            <a:avLst/>
          </a:prstGeom>
          <a:solidFill>
            <a:srgbClr val="6182D6">
              <a:alpha val="100000"/>
            </a:srgb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테스트</a:t>
            </a:r>
          </a:p>
        </p:txBody>
      </p:sp>
      <p:sp>
        <p:nvSpPr>
          <p:cNvPr id="1026" name="Object 20"/>
          <p:cNvSpPr txBox="1"/>
          <p:nvPr/>
        </p:nvSpPr>
        <p:spPr>
          <a:xfrm>
            <a:off x="609600" y="1676400"/>
            <a:ext cx="1925778" cy="3614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1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월</a:t>
            </a:r>
          </a:p>
        </p:txBody>
      </p:sp>
      <p:grpSp>
        <p:nvGrpSpPr>
          <p:cNvPr id="1027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28" name="Object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1033" name="Object 16"/>
          <p:cNvSpPr txBox="1"/>
          <p:nvPr/>
        </p:nvSpPr>
        <p:spPr>
          <a:xfrm>
            <a:off x="152400" y="573433"/>
            <a:ext cx="336339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개발 일정</a:t>
            </a:r>
          </a:p>
        </p:txBody>
      </p:sp>
      <p:sp>
        <p:nvSpPr>
          <p:cNvPr id="1034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5562600"/>
            <a:ext cx="9906000" cy="1295400"/>
            <a:chOff x="-100268" y="4037192"/>
            <a:chExt cx="10929196" cy="29189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0268" y="4037192"/>
              <a:ext cx="10929196" cy="29189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6200" y="228600"/>
            <a:ext cx="8763000" cy="518160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2362200" y="362306"/>
            <a:ext cx="4821871" cy="35968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endParaRPr lang="ko-KR" altLang="en-US" b="1">
              <a:latin typeface="한컴 윤고딕 760"/>
              <a:ea typeface="한컴 윤고딕 760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047320" y="6019800"/>
            <a:ext cx="7325280" cy="3314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ko-KR" altLang="en-US" sz="1600" b="1">
                <a:solidFill>
                  <a:schemeClr val="lt1"/>
                </a:solidFill>
                <a:latin typeface="한컴 윤고딕 760"/>
                <a:ea typeface="한컴 윤고딕 760"/>
              </a:rPr>
              <a:t>Entity Relationship Diagram</a:t>
            </a:r>
            <a:r>
              <a:rPr lang="en-US" altLang="ko-KR" sz="1600" b="1">
                <a:solidFill>
                  <a:schemeClr val="lt1"/>
                </a:solidFill>
                <a:latin typeface="한컴 윤고딕 760"/>
                <a:ea typeface="한컴 윤고딕 760"/>
              </a:rPr>
              <a:t>(ERD)</a:t>
            </a:r>
            <a:r>
              <a:rPr lang="ko-KR" altLang="en-US" sz="1600" b="1">
                <a:solidFill>
                  <a:schemeClr val="lt1"/>
                </a:solidFill>
                <a:latin typeface="한컴 윤고딕 760"/>
                <a:ea typeface="한컴 윤고딕 760"/>
              </a:rPr>
              <a:t> </a:t>
            </a:r>
            <a:endParaRPr lang="en-US" altLang="ko-KR" sz="1600">
              <a:solidFill>
                <a:schemeClr val="lt1"/>
              </a:solidFill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2209800" y="6006732"/>
            <a:ext cx="302906" cy="241668"/>
            <a:chOff x="2319036" y="5609352"/>
            <a:chExt cx="334038" cy="2665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2319036" y="5609352"/>
              <a:ext cx="334038" cy="266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41094" y="6006732"/>
            <a:ext cx="302906" cy="241668"/>
            <a:chOff x="8042164" y="5665397"/>
            <a:chExt cx="334038" cy="26650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042164" y="5665397"/>
              <a:ext cx="334038" cy="266507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976622" y="789106"/>
            <a:ext cx="550837" cy="2872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300" b="1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01</a:t>
            </a:r>
            <a:endParaRPr lang="en-US" b="1">
              <a:latin typeface="한컴 윤고딕 760"/>
              <a:ea typeface="한컴 윤고딕 760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545163" y="789106"/>
            <a:ext cx="550837" cy="2872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300" b="1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03</a:t>
            </a:r>
            <a:endParaRPr lang="en-US" b="1">
              <a:latin typeface="한컴 윤고딕 760"/>
              <a:ea typeface="한컴 윤고딕 760"/>
            </a:endParaRPr>
          </a:p>
        </p:txBody>
      </p:sp>
      <p:sp>
        <p:nvSpPr>
          <p:cNvPr id="1020" name="Object 15"/>
          <p:cNvSpPr txBox="1"/>
          <p:nvPr/>
        </p:nvSpPr>
        <p:spPr>
          <a:xfrm>
            <a:off x="312753" y="6191488"/>
            <a:ext cx="2582847" cy="51411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-40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개발 </a:t>
            </a:r>
            <a:r>
              <a:rPr kumimoji="0" lang="en-US" altLang="ko-KR" sz="2800" b="0" i="0" u="none" strike="noStrike" kern="0" cap="none" spc="-40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DB</a:t>
            </a:r>
          </a:p>
        </p:txBody>
      </p:sp>
      <p:sp>
        <p:nvSpPr>
          <p:cNvPr id="1021" name="Object 16"/>
          <p:cNvSpPr txBox="1"/>
          <p:nvPr/>
        </p:nvSpPr>
        <p:spPr>
          <a:xfrm>
            <a:off x="287016" y="5694255"/>
            <a:ext cx="85598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3</a:t>
            </a:r>
          </a:p>
        </p:txBody>
      </p:sp>
      <p:grpSp>
        <p:nvGrpSpPr>
          <p:cNvPr id="102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2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개발 내용</a:t>
            </a:r>
          </a:p>
        </p:txBody>
      </p:sp>
      <p:grpSp>
        <p:nvGrpSpPr>
          <p:cNvPr id="1041" name="그룹 1040"/>
          <p:cNvGrpSpPr/>
          <p:nvPr/>
        </p:nvGrpSpPr>
        <p:grpSpPr>
          <a:xfrm>
            <a:off x="0" y="1905000"/>
            <a:ext cx="732584" cy="732584"/>
            <a:chOff x="1852123" y="524255"/>
            <a:chExt cx="884984" cy="884984"/>
          </a:xfrm>
        </p:grpSpPr>
        <p:grpSp>
          <p:nvGrpSpPr>
            <p:cNvPr id="1042" name="그룹 1012"/>
            <p:cNvGrpSpPr/>
            <p:nvPr/>
          </p:nvGrpSpPr>
          <p:grpSpPr>
            <a:xfrm>
              <a:off x="1852123" y="524255"/>
              <a:ext cx="884983" cy="884983"/>
              <a:chOff x="2023448" y="2391593"/>
              <a:chExt cx="729291" cy="729291"/>
            </a:xfrm>
          </p:grpSpPr>
          <p:pic>
            <p:nvPicPr>
              <p:cNvPr id="1043" name="Object 44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2023448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44" name="Object 45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2181970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45" name="Object 48"/>
            <p:cNvSpPr txBox="1"/>
            <p:nvPr/>
          </p:nvSpPr>
          <p:spPr>
            <a:xfrm>
              <a:off x="1976619" y="789104"/>
              <a:ext cx="550836" cy="34269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01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grpSp>
        <p:nvGrpSpPr>
          <p:cNvPr id="1046" name="그룹 1045"/>
          <p:cNvGrpSpPr/>
          <p:nvPr/>
        </p:nvGrpSpPr>
        <p:grpSpPr>
          <a:xfrm>
            <a:off x="6781800" y="3657600"/>
            <a:ext cx="732584" cy="732584"/>
            <a:chOff x="5420665" y="524255"/>
            <a:chExt cx="884984" cy="884984"/>
          </a:xfrm>
        </p:grpSpPr>
        <p:grpSp>
          <p:nvGrpSpPr>
            <p:cNvPr id="1047" name="그룹 1014"/>
            <p:cNvGrpSpPr/>
            <p:nvPr/>
          </p:nvGrpSpPr>
          <p:grpSpPr>
            <a:xfrm>
              <a:off x="5420665" y="524255"/>
              <a:ext cx="884983" cy="884983"/>
              <a:chOff x="5958756" y="2391593"/>
              <a:chExt cx="729291" cy="729291"/>
            </a:xfrm>
          </p:grpSpPr>
          <p:pic>
            <p:nvPicPr>
              <p:cNvPr id="1048" name="Object 5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5958756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49" name="Object 52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6117278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50" name="Object 55"/>
            <p:cNvSpPr txBox="1"/>
            <p:nvPr/>
          </p:nvSpPr>
          <p:spPr>
            <a:xfrm>
              <a:off x="5545161" y="789102"/>
              <a:ext cx="550836" cy="342695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</a:t>
              </a:r>
              <a:r>
                <a:rPr kumimoji="0" lang="en-US" altLang="ko-KR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4</a:t>
              </a:r>
            </a:p>
          </p:txBody>
        </p:sp>
      </p:grpSp>
      <p:grpSp>
        <p:nvGrpSpPr>
          <p:cNvPr id="1051" name="그룹 1050"/>
          <p:cNvGrpSpPr/>
          <p:nvPr/>
        </p:nvGrpSpPr>
        <p:grpSpPr>
          <a:xfrm>
            <a:off x="1219200" y="3733800"/>
            <a:ext cx="732584" cy="732584"/>
            <a:chOff x="7213604" y="893887"/>
            <a:chExt cx="884984" cy="884984"/>
          </a:xfrm>
        </p:grpSpPr>
        <p:grpSp>
          <p:nvGrpSpPr>
            <p:cNvPr id="1052" name="그룹 1016"/>
            <p:cNvGrpSpPr/>
            <p:nvPr/>
          </p:nvGrpSpPr>
          <p:grpSpPr>
            <a:xfrm>
              <a:off x="7213604" y="893887"/>
              <a:ext cx="884983" cy="884983"/>
              <a:chOff x="7935970" y="2799215"/>
              <a:chExt cx="729291" cy="729291"/>
            </a:xfrm>
          </p:grpSpPr>
          <p:pic>
            <p:nvPicPr>
              <p:cNvPr id="1053" name="Object 58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7935970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54" name="Object 59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8094492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55" name="Object 62"/>
            <p:cNvSpPr txBox="1"/>
            <p:nvPr/>
          </p:nvSpPr>
          <p:spPr>
            <a:xfrm>
              <a:off x="7331754" y="1158112"/>
              <a:ext cx="560970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</a:t>
              </a:r>
              <a:r>
                <a:rPr kumimoji="0" lang="en-US" altLang="ko-KR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3</a:t>
              </a:r>
            </a:p>
          </p:txBody>
        </p:sp>
      </p:grpSp>
      <p:sp>
        <p:nvSpPr>
          <p:cNvPr id="1056" name="Object 74"/>
          <p:cNvSpPr txBox="1"/>
          <p:nvPr/>
        </p:nvSpPr>
        <p:spPr>
          <a:xfrm>
            <a:off x="2061077" y="683746"/>
            <a:ext cx="455979" cy="2896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1" i="0" u="none" strike="noStrike" kern="0" cap="none" spc="-10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02</a:t>
            </a:r>
            <a:endParaRPr kumimoji="0" lang="en-US" sz="1800" b="1" i="0" u="none" strike="noStrike" kern="1200" cap="none" spc="0" normalizeH="0" baseline="0">
              <a:solidFill>
                <a:srgbClr val="000000"/>
              </a:solidFill>
              <a:latin typeface="한컴 윤고딕 760"/>
              <a:ea typeface="한컴 윤고딕 760"/>
            </a:endParaRPr>
          </a:p>
        </p:txBody>
      </p:sp>
      <p:grpSp>
        <p:nvGrpSpPr>
          <p:cNvPr id="1057" name="그룹 1056"/>
          <p:cNvGrpSpPr/>
          <p:nvPr/>
        </p:nvGrpSpPr>
        <p:grpSpPr>
          <a:xfrm>
            <a:off x="6049216" y="1295400"/>
            <a:ext cx="732584" cy="732584"/>
            <a:chOff x="3634367" y="893887"/>
            <a:chExt cx="884984" cy="884984"/>
          </a:xfrm>
        </p:grpSpPr>
        <p:grpSp>
          <p:nvGrpSpPr>
            <p:cNvPr id="1058" name="그룹 1019"/>
            <p:cNvGrpSpPr/>
            <p:nvPr/>
          </p:nvGrpSpPr>
          <p:grpSpPr>
            <a:xfrm>
              <a:off x="3634367" y="893887"/>
              <a:ext cx="884983" cy="884983"/>
              <a:chOff x="3988866" y="2799215"/>
              <a:chExt cx="729291" cy="729291"/>
            </a:xfrm>
          </p:grpSpPr>
          <p:pic>
            <p:nvPicPr>
              <p:cNvPr id="1059" name="Object 70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3988866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60" name="Object 71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4147388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61" name="Object 74"/>
            <p:cNvSpPr txBox="1"/>
            <p:nvPr/>
          </p:nvSpPr>
          <p:spPr>
            <a:xfrm>
              <a:off x="3758864" y="1158112"/>
              <a:ext cx="550837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02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62" name="Object 8"/>
          <p:cNvSpPr txBox="1"/>
          <p:nvPr/>
        </p:nvSpPr>
        <p:spPr>
          <a:xfrm>
            <a:off x="-152400" y="213360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Shop</a:t>
            </a:r>
          </a:p>
        </p:txBody>
      </p:sp>
      <p:sp>
        <p:nvSpPr>
          <p:cNvPr id="1063" name="Object 8"/>
          <p:cNvSpPr txBox="1"/>
          <p:nvPr/>
        </p:nvSpPr>
        <p:spPr>
          <a:xfrm>
            <a:off x="6009334" y="152400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Account</a:t>
            </a:r>
          </a:p>
        </p:txBody>
      </p:sp>
      <p:sp>
        <p:nvSpPr>
          <p:cNvPr id="1064" name="Object 8"/>
          <p:cNvSpPr txBox="1"/>
          <p:nvPr/>
        </p:nvSpPr>
        <p:spPr>
          <a:xfrm>
            <a:off x="6695134" y="388620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About</a:t>
            </a:r>
          </a:p>
        </p:txBody>
      </p:sp>
      <p:sp>
        <p:nvSpPr>
          <p:cNvPr id="1065" name="Object 8"/>
          <p:cNvSpPr txBox="1"/>
          <p:nvPr/>
        </p:nvSpPr>
        <p:spPr>
          <a:xfrm>
            <a:off x="1056334" y="396240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FAQ</a:t>
            </a:r>
          </a:p>
        </p:txBody>
      </p:sp>
      <p:sp>
        <p:nvSpPr>
          <p:cNvPr id="1068" name="자유형 1067"/>
          <p:cNvSpPr/>
          <p:nvPr/>
        </p:nvSpPr>
        <p:spPr>
          <a:xfrm>
            <a:off x="0" y="0"/>
            <a:ext cx="5867400" cy="3810000"/>
          </a:xfrm>
          <a:custGeom>
            <a:avLst/>
            <a:gdLst>
              <a:gd name="connsiteX0" fmla="*/ -4710 w 5881694"/>
              <a:gd name="connsiteY0" fmla="*/ 3605860 h 3674916"/>
              <a:gd name="connsiteX1" fmla="*/ 3205214 w 5881694"/>
              <a:gd name="connsiteY1" fmla="*/ 3529660 h 3674916"/>
              <a:gd name="connsiteX2" fmla="*/ 3595739 w 5881694"/>
              <a:gd name="connsiteY2" fmla="*/ 1910410 h 3674916"/>
              <a:gd name="connsiteX3" fmla="*/ 5605514 w 5881694"/>
              <a:gd name="connsiteY3" fmla="*/ 1786585 h 3674916"/>
              <a:gd name="connsiteX4" fmla="*/ 5881739 w 5881694"/>
              <a:gd name="connsiteY4" fmla="*/ -4114 h 367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1694" h="3674916">
                <a:moveTo>
                  <a:pt x="-4710" y="3605860"/>
                </a:moveTo>
                <a:cubicBezTo>
                  <a:pt x="530276" y="3593160"/>
                  <a:pt x="2605139" y="3812235"/>
                  <a:pt x="3205214" y="3529660"/>
                </a:cubicBezTo>
                <a:cubicBezTo>
                  <a:pt x="3805289" y="3247085"/>
                  <a:pt x="3195689" y="2200922"/>
                  <a:pt x="3595739" y="1910410"/>
                </a:cubicBezTo>
                <a:cubicBezTo>
                  <a:pt x="3995788" y="1619897"/>
                  <a:pt x="5224514" y="2105672"/>
                  <a:pt x="5605514" y="1786585"/>
                </a:cubicBezTo>
                <a:cubicBezTo>
                  <a:pt x="5986514" y="1467497"/>
                  <a:pt x="5835701" y="294335"/>
                  <a:pt x="5881739" y="-4114"/>
                </a:cubicBezTo>
              </a:path>
            </a:pathLst>
          </a:custGeom>
          <a:noFill/>
          <a:ln w="9525">
            <a:solidFill>
              <a:schemeClr val="accent1">
                <a:shade val="20000"/>
              </a:schemeClr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069" name="자유형 1068"/>
          <p:cNvSpPr/>
          <p:nvPr/>
        </p:nvSpPr>
        <p:spPr>
          <a:xfrm>
            <a:off x="3200400" y="3657600"/>
            <a:ext cx="2240756" cy="1905000"/>
          </a:xfrm>
          <a:custGeom>
            <a:avLst/>
            <a:gdLst>
              <a:gd name="connsiteX0" fmla="*/ -3671 w 2032297"/>
              <a:gd name="connsiteY0" fmla="*/ -126 h 1892900"/>
              <a:gd name="connsiteX1" fmla="*/ 1787028 w 2032297"/>
              <a:gd name="connsiteY1" fmla="*/ 438023 h 1892900"/>
              <a:gd name="connsiteX2" fmla="*/ 2015628 w 2032297"/>
              <a:gd name="connsiteY2" fmla="*/ 1790573 h 1892900"/>
              <a:gd name="connsiteX3" fmla="*/ 2015628 w 2032297"/>
              <a:gd name="connsiteY3" fmla="*/ 1742948 h 189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297" h="1892900">
                <a:moveTo>
                  <a:pt x="-3671" y="-126"/>
                </a:moveTo>
                <a:cubicBezTo>
                  <a:pt x="294778" y="72898"/>
                  <a:pt x="1450478" y="139573"/>
                  <a:pt x="1787028" y="438023"/>
                </a:cubicBezTo>
                <a:cubicBezTo>
                  <a:pt x="2123578" y="736473"/>
                  <a:pt x="1977528" y="1573085"/>
                  <a:pt x="2015628" y="1790573"/>
                </a:cubicBezTo>
                <a:cubicBezTo>
                  <a:pt x="2053728" y="2008060"/>
                  <a:pt x="2015628" y="1750886"/>
                  <a:pt x="2015628" y="1742948"/>
                </a:cubicBezTo>
              </a:path>
            </a:pathLst>
          </a:custGeom>
          <a:noFill/>
          <a:ln w="9525">
            <a:solidFill>
              <a:schemeClr val="accent1">
                <a:shade val="20000"/>
              </a:schemeClr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070" name="자유형 1069"/>
          <p:cNvSpPr/>
          <p:nvPr/>
        </p:nvSpPr>
        <p:spPr>
          <a:xfrm>
            <a:off x="5105400" y="3657599"/>
            <a:ext cx="3733800" cy="457200"/>
          </a:xfrm>
          <a:custGeom>
            <a:avLst/>
            <a:gdLst>
              <a:gd name="connsiteX0" fmla="*/ -1746 w 3755866"/>
              <a:gd name="connsiteY0" fmla="*/ 316706 h 315629"/>
              <a:gd name="connsiteX1" fmla="*/ 512603 w 3755866"/>
              <a:gd name="connsiteY1" fmla="*/ 21431 h 315629"/>
              <a:gd name="connsiteX2" fmla="*/ 3760629 w 3755866"/>
              <a:gd name="connsiteY2" fmla="*/ 21431 h 31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5866" h="315629">
                <a:moveTo>
                  <a:pt x="-1746" y="316706"/>
                </a:moveTo>
                <a:cubicBezTo>
                  <a:pt x="83978" y="267494"/>
                  <a:pt x="-114459" y="70644"/>
                  <a:pt x="512603" y="21431"/>
                </a:cubicBezTo>
                <a:cubicBezTo>
                  <a:pt x="1139666" y="-27781"/>
                  <a:pt x="3219290" y="21431"/>
                  <a:pt x="3760629" y="21431"/>
                </a:cubicBezTo>
              </a:path>
            </a:pathLst>
          </a:custGeom>
          <a:noFill/>
          <a:ln w="9525">
            <a:solidFill>
              <a:schemeClr val="accent1">
                <a:shade val="20000"/>
              </a:schemeClr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grpSp>
        <p:nvGrpSpPr>
          <p:cNvPr id="1071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72" name="Object 10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7052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98903" y="632098"/>
            <a:ext cx="54051" cy="5691969"/>
            <a:chOff x="2752242" y="697064"/>
            <a:chExt cx="59607" cy="62769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-356443" y="3805749"/>
              <a:ext cx="6276977" cy="596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793002" y="2897767"/>
            <a:ext cx="6799989" cy="6531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 kern="0" spc="-2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시스템 구성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28379" y="2419625"/>
            <a:ext cx="1195223" cy="349913"/>
            <a:chOff x="4108082" y="2668309"/>
            <a:chExt cx="1318066" cy="3858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85741" y="2494880"/>
              <a:ext cx="2636132" cy="77175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108082" y="2668309"/>
              <a:ext cx="1318066" cy="38587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094458" y="2477289"/>
            <a:ext cx="1428941" cy="5402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5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3 Light"/>
              </a:rPr>
              <a:t>LUCY</a:t>
            </a:r>
          </a:p>
          <a:p>
            <a:pPr lvl="0">
              <a:defRPr/>
            </a:pPr>
            <a:endParaRPr lang="en-US" sz="1500">
              <a:latin typeface="한컴 윤고딕 760"/>
              <a:ea typeface="한컴 윤고딕 760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873582" y="2628087"/>
            <a:ext cx="1495890" cy="1495890"/>
            <a:chOff x="1952375" y="2898196"/>
            <a:chExt cx="1649635" cy="16496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35231" y="2181053"/>
              <a:ext cx="3299270" cy="329927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952375" y="2898196"/>
              <a:ext cx="1649635" cy="164963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950048" y="2859782"/>
            <a:ext cx="1348219" cy="11102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</a:t>
            </a:r>
            <a:r>
              <a:rPr lang="en-US" altLang="ko-KR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3</a:t>
            </a:r>
          </a:p>
        </p:txBody>
      </p:sp>
      <p:sp>
        <p:nvSpPr>
          <p:cNvPr id="22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lang="en-US" altLang="ko-KR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lang="ko-KR" alt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</a:p>
        </p:txBody>
      </p:sp>
      <p:grpSp>
        <p:nvGrpSpPr>
          <p:cNvPr id="1007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08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1009" name="Object 10"/>
          <p:cNvSpPr txBox="1"/>
          <p:nvPr/>
        </p:nvSpPr>
        <p:spPr>
          <a:xfrm>
            <a:off x="3855331" y="4152226"/>
            <a:ext cx="3253327" cy="33214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전체 구성</a:t>
            </a:r>
          </a:p>
        </p:txBody>
      </p:sp>
      <p:sp>
        <p:nvSpPr>
          <p:cNvPr id="1010" name="Object 11"/>
          <p:cNvSpPr txBox="1"/>
          <p:nvPr/>
        </p:nvSpPr>
        <p:spPr>
          <a:xfrm>
            <a:off x="3855331" y="4435654"/>
            <a:ext cx="3172475" cy="3344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주요 기능 상세 소개</a:t>
            </a:r>
          </a:p>
        </p:txBody>
      </p:sp>
      <p:sp>
        <p:nvSpPr>
          <p:cNvPr id="1011" name="Object 11"/>
          <p:cNvSpPr txBox="1"/>
          <p:nvPr/>
        </p:nvSpPr>
        <p:spPr>
          <a:xfrm>
            <a:off x="3856082" y="4720190"/>
            <a:ext cx="4525918" cy="72620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45720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-</a:t>
            </a:r>
            <a:r>
              <a:rPr kumimoji="0" lang="ko-KR" altLang="en-US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 메인 및 상품 리스트</a:t>
            </a:r>
            <a:r>
              <a:rPr kumimoji="0" lang="en-US" altLang="ko-KR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/</a:t>
            </a:r>
            <a:r>
              <a:rPr kumimoji="0" lang="ko-KR" altLang="en-US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 로그인 및 회원가입</a:t>
            </a:r>
            <a:r>
              <a:rPr kumimoji="0" lang="en-US" altLang="ko-KR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/</a:t>
            </a:r>
            <a:r>
              <a:rPr kumimoji="0" lang="ko-KR" altLang="en-US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 </a:t>
            </a:r>
            <a:br>
              <a:rPr kumimoji="0" lang="en-US" altLang="ko-KR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</a:br>
            <a:r>
              <a:rPr kumimoji="0" lang="ko-KR" altLang="en-US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상품 검색 및 상품 상세</a:t>
            </a:r>
            <a:r>
              <a:rPr kumimoji="0" lang="en-US" altLang="ko-KR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/</a:t>
            </a:r>
            <a:r>
              <a:rPr kumimoji="0" lang="ko-KR" altLang="en-US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 구매 후기 및 상품 문의</a:t>
            </a:r>
            <a:r>
              <a:rPr kumimoji="0" lang="en-US" altLang="ko-KR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/</a:t>
            </a:r>
            <a:r>
              <a:rPr kumimoji="0" lang="ko-KR" altLang="en-US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 위시리스트 및 장바구니</a:t>
            </a:r>
            <a:r>
              <a:rPr kumimoji="0" lang="en-US" altLang="ko-KR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/</a:t>
            </a:r>
            <a:r>
              <a:rPr kumimoji="0" lang="ko-KR" altLang="en-US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 </a:t>
            </a:r>
            <a:r>
              <a:rPr kumimoji="0" lang="en-US" altLang="ko-KR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FAQ</a:t>
            </a:r>
            <a:r>
              <a:rPr kumimoji="0" lang="ko-KR" altLang="en-US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 및 </a:t>
            </a:r>
            <a:r>
              <a:rPr kumimoji="0" lang="en-US" altLang="ko-KR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ABOUT</a:t>
            </a:r>
            <a:r>
              <a:rPr kumimoji="0" lang="ko-KR" altLang="en-US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9301279"/>
      </p:ext>
    </p:extLst>
  </p:cSld>
  <p:clrMapOvr>
    <a:masterClrMapping/>
  </p:clrMapOvr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교차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한컴 윤고딕 23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982</Words>
  <Application>Microsoft Office PowerPoint</Application>
  <PresentationFormat>A4 용지(210x297mm)</PresentationFormat>
  <Paragraphs>228</Paragraphs>
  <Slides>22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한컴 윤고딕 760</vt:lpstr>
      <vt:lpstr>Calibri</vt:lpstr>
      <vt:lpstr>S-Core Dream 5 Medium</vt:lpstr>
      <vt:lpstr>NanumSquare ExtraBold</vt:lpstr>
      <vt:lpstr>Arial</vt:lpstr>
      <vt:lpstr>S-Core Dream 3 Light</vt:lpstr>
      <vt:lpstr>한컴 윤고딕 230 (본문)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Alice</dc:creator>
  <cp:lastModifiedBy>Alice</cp:lastModifiedBy>
  <cp:revision>192</cp:revision>
  <dcterms:created xsi:type="dcterms:W3CDTF">2023-01-29T13:49:12Z</dcterms:created>
  <dcterms:modified xsi:type="dcterms:W3CDTF">2023-01-30T10:47:57Z</dcterms:modified>
  <cp:version/>
</cp:coreProperties>
</file>